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45" r:id="rId3"/>
    <p:sldId id="261" r:id="rId4"/>
    <p:sldId id="962" r:id="rId5"/>
    <p:sldId id="397" r:id="rId6"/>
    <p:sldId id="956" r:id="rId7"/>
    <p:sldId id="399" r:id="rId8"/>
    <p:sldId id="400" r:id="rId9"/>
    <p:sldId id="444" r:id="rId10"/>
    <p:sldId id="373" r:id="rId11"/>
    <p:sldId id="396" r:id="rId12"/>
    <p:sldId id="445" r:id="rId13"/>
    <p:sldId id="402" r:id="rId14"/>
    <p:sldId id="403" r:id="rId15"/>
    <p:sldId id="404" r:id="rId16"/>
    <p:sldId id="405" r:id="rId17"/>
    <p:sldId id="406" r:id="rId18"/>
    <p:sldId id="407" r:id="rId19"/>
    <p:sldId id="954" r:id="rId20"/>
    <p:sldId id="398" r:id="rId21"/>
    <p:sldId id="443" r:id="rId22"/>
    <p:sldId id="425" r:id="rId23"/>
    <p:sldId id="957" r:id="rId24"/>
    <p:sldId id="958" r:id="rId25"/>
    <p:sldId id="959" r:id="rId26"/>
    <p:sldId id="426" r:id="rId27"/>
    <p:sldId id="960" r:id="rId28"/>
    <p:sldId id="433" r:id="rId29"/>
    <p:sldId id="900" r:id="rId30"/>
    <p:sldId id="904" r:id="rId31"/>
    <p:sldId id="905" r:id="rId32"/>
    <p:sldId id="906" r:id="rId33"/>
    <p:sldId id="893" r:id="rId34"/>
    <p:sldId id="897" r:id="rId35"/>
    <p:sldId id="351" r:id="rId36"/>
    <p:sldId id="961" r:id="rId37"/>
    <p:sldId id="955" r:id="rId38"/>
    <p:sldId id="408" r:id="rId39"/>
    <p:sldId id="96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D13278-B717-006B-88E1-952B5862E2AA}" name="Parotti, Milena" initials="PM" userId="S::Milena.Parotti@stantec.com::75bff21f-d750-4582-8b7c-741ca16aa9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872"/>
    <a:srgbClr val="00A84C"/>
    <a:srgbClr val="EBE479"/>
    <a:srgbClr val="C7D774"/>
    <a:srgbClr val="EAE378"/>
    <a:srgbClr val="BDD474"/>
    <a:srgbClr val="9DC872"/>
    <a:srgbClr val="D0DB75"/>
    <a:srgbClr val="00FFFF"/>
    <a:srgbClr val="DFE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>
      <p:cViewPr varScale="1">
        <p:scale>
          <a:sx n="122" d="100"/>
          <a:sy n="122" d="100"/>
        </p:scale>
        <p:origin x="240" y="3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232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93B645-4877-254C-7924-5BC4E1F11A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72AF2-BEEA-17C1-2F15-84DBD1BEF7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3B6E2-9070-4DE7-B54D-04A4176EB46B}" type="datetimeFigureOut">
              <a:rPr lang="fr-BE" smtClean="0"/>
              <a:t>8/07/24</a:t>
            </a:fld>
            <a:endParaRPr lang="fr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B0D7F0-EAA6-DC04-CF8B-CF9FD408FE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53DDBD-1532-6282-CB94-BC0786B229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74694-69B0-42C0-83C8-3EB46FFEB69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37470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2C549-EC3C-46B8-A76C-0C5CDA063DB6}" type="datetimeFigureOut">
              <a:rPr lang="en-US" smtClean="0"/>
              <a:t>7/8/24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53752-8F70-449E-AA54-6265B500C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</a:t>
            </a:r>
            <a:r>
              <a:rPr lang="lt-LT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refinements</a:t>
            </a:r>
            <a:r>
              <a:rPr lang="lt-LT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lt-LT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lt-LT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existing</a:t>
            </a:r>
            <a:r>
              <a:rPr lang="lt-LT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framework</a:t>
            </a:r>
            <a:r>
              <a:rPr lang="lt-LT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-, -.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/>
              <a:t>Upcoming limitations that are coming for lowest energy performance classes (ban of G class)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8C0A7-F42B-411E-B67F-09E24A7990D9}" type="slidenum">
              <a:rPr lang="lt-LT" smtClean="0"/>
              <a:t>35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90914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Extending EPC by adding additional </a:t>
            </a:r>
          </a:p>
          <a:p>
            <a:r>
              <a:rPr lang="en-US" dirty="0"/>
              <a:t>From Energy audits to energy management systems</a:t>
            </a:r>
          </a:p>
          <a:p>
            <a:r>
              <a:rPr lang="en-US" dirty="0"/>
              <a:t>Long term renovation strategies</a:t>
            </a:r>
          </a:p>
          <a:p>
            <a:r>
              <a:rPr lang="en-US" dirty="0"/>
              <a:t>Upcoming limitations that are coming for lowest energy performance classes (ban of G class)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8C0A7-F42B-411E-B67F-09E24A7990D9}" type="slidenum">
              <a:rPr lang="lt-LT" smtClean="0"/>
              <a:t>36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0389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4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5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89BABD-FC0F-C81F-AC4D-AC297A581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" y="1772816"/>
            <a:ext cx="12143619" cy="4234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EF92B9-7F3F-89EE-1459-30AE7D15E1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9775" y="519655"/>
            <a:ext cx="4032448" cy="84203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E9006C2-2AEB-B617-8284-7611736C544E}"/>
              </a:ext>
            </a:extLst>
          </p:cNvPr>
          <p:cNvGrpSpPr/>
          <p:nvPr userDrawn="1"/>
        </p:nvGrpSpPr>
        <p:grpSpPr>
          <a:xfrm>
            <a:off x="3006433" y="6170574"/>
            <a:ext cx="6179134" cy="491557"/>
            <a:chOff x="2944099" y="6170574"/>
            <a:chExt cx="6179134" cy="49155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35C7769-C56C-A3D8-ADE4-3F905C29D4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4099" y="6170574"/>
              <a:ext cx="1333500" cy="438150"/>
            </a:xfrm>
            <a:prstGeom prst="rect">
              <a:avLst/>
            </a:prstGeom>
          </p:spPr>
        </p:pic>
        <p:pic>
          <p:nvPicPr>
            <p:cNvPr id="5" name="Picture 4" descr="Text&#10;&#10;Description automatically generated">
              <a:extLst>
                <a:ext uri="{FF2B5EF4-FFF2-40B4-BE49-F238E27FC236}">
                  <a16:creationId xmlns:a16="http://schemas.microsoft.com/office/drawing/2014/main" id="{4AF902E5-203B-6B04-6652-F4851AE726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5575" y="6241152"/>
              <a:ext cx="1917658" cy="353929"/>
            </a:xfrm>
            <a:prstGeom prst="rect">
              <a:avLst/>
            </a:prstGeom>
          </p:spPr>
        </p:pic>
        <p:pic>
          <p:nvPicPr>
            <p:cNvPr id="8" name="Picture 7" descr="Text&#10;&#10;Description automatically generated">
              <a:extLst>
                <a:ext uri="{FF2B5EF4-FFF2-40B4-BE49-F238E27FC236}">
                  <a16:creationId xmlns:a16="http://schemas.microsoft.com/office/drawing/2014/main" id="{F8D0CB87-2F48-8360-D80F-9775B0A759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6075" y="6170575"/>
              <a:ext cx="1062881" cy="472392"/>
            </a:xfrm>
            <a:prstGeom prst="rect">
              <a:avLst/>
            </a:prstGeom>
          </p:spPr>
        </p:pic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533A2A57-7153-CE87-170C-B4CD6CF3EA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1092" y="6174104"/>
              <a:ext cx="386266" cy="488027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2B6C2D7-1E78-546F-6BDE-D75230096C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51984" y="6170574"/>
              <a:ext cx="0" cy="45850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11B9BEA-8F04-4C22-83AA-849EB85D84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916466" y="6170574"/>
              <a:ext cx="0" cy="45850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F5D9A41-2072-3F3F-C5B6-3CB00A4A5E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423366" y="6170574"/>
              <a:ext cx="0" cy="45850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71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2A21B8-1426-CF39-F954-F887DE4BADF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958897" y="0"/>
            <a:ext cx="8208912" cy="60073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2A8027-CD39-43BE-E038-54EE86FFC6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1" y="-5827"/>
            <a:ext cx="3743364" cy="600739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01F18D2-A5D2-0469-2D80-7BD8790AC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317928"/>
            <a:ext cx="3024334" cy="21110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B0D011C-57A7-0390-3DC7-0CDA6CA21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68" y="620688"/>
            <a:ext cx="3168352" cy="6972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B041F2-FC16-8157-A2C8-8AB42BFD13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60" y="6259474"/>
            <a:ext cx="1985861" cy="416624"/>
          </a:xfrm>
          <a:prstGeom prst="rect">
            <a:avLst/>
          </a:prstGeo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6F9A1D4-C59A-DF97-415D-D25B52D4A7AD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8894" y="-1"/>
            <a:ext cx="8233103" cy="60015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1B2FC3-3FD0-447D-7A68-89FA798F8B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4872" y="6221152"/>
            <a:ext cx="1512168" cy="43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9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41FCE8-465C-1524-15B1-0066118ED7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" y="4005064"/>
            <a:ext cx="12143619" cy="20023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20E15B-6419-C207-19BA-AA542E9A16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60" y="6259474"/>
            <a:ext cx="1985861" cy="416624"/>
          </a:xfrm>
          <a:prstGeom prst="rect">
            <a:avLst/>
          </a:prstGeom>
        </p:spPr>
      </p:pic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0624228F-BC87-FB3B-FC06-2D7BBA9DE906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89" y="0"/>
            <a:ext cx="12168000" cy="385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0F107C-6CF4-4F49-BEA5-127018C22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901022"/>
            <a:ext cx="10363200" cy="1106374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AF51EF9-9E98-27C4-96DC-2D5812185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68" y="4203781"/>
            <a:ext cx="10363200" cy="6972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DE4EB4-434E-A38A-D9B8-1B4540A173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4872" y="6221152"/>
            <a:ext cx="1512168" cy="43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56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09DBE7E-12BD-1F20-3196-DF2D6978A9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" y="4005064"/>
            <a:ext cx="12143619" cy="2002331"/>
          </a:xfrm>
          <a:prstGeom prst="rect">
            <a:avLst/>
          </a:prstGeom>
        </p:spPr>
      </p:pic>
      <p:pic>
        <p:nvPicPr>
          <p:cNvPr id="3" name="Picture Placeholder 5">
            <a:extLst>
              <a:ext uri="{FF2B5EF4-FFF2-40B4-BE49-F238E27FC236}">
                <a16:creationId xmlns:a16="http://schemas.microsoft.com/office/drawing/2014/main" id="{230FC41A-F43C-214E-AE05-80B2160F0A1E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85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98C80D-9CC1-48C6-4648-919B83E558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60" y="6259474"/>
            <a:ext cx="1985861" cy="41662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6C3F351-84E9-4206-168E-01EF0DBAB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901022"/>
            <a:ext cx="10363200" cy="1106374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4148FE3-EFD9-4A4B-C6AD-6F490E10D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68" y="4203781"/>
            <a:ext cx="10363200" cy="6972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B2B02C-8160-807B-2725-29BBF41AB0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4872" y="6221152"/>
            <a:ext cx="1512168" cy="43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55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79771C-C0D1-E7A1-E2C1-E7FB88903B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" y="4005064"/>
            <a:ext cx="12143619" cy="2002331"/>
          </a:xfrm>
          <a:prstGeom prst="rect">
            <a:avLst/>
          </a:prstGeom>
        </p:spPr>
      </p:pic>
      <p:pic>
        <p:nvPicPr>
          <p:cNvPr id="3" name="Picture Placeholder 5">
            <a:extLst>
              <a:ext uri="{FF2B5EF4-FFF2-40B4-BE49-F238E27FC236}">
                <a16:creationId xmlns:a16="http://schemas.microsoft.com/office/drawing/2014/main" id="{3A34F88F-A0D5-804F-71E5-B07F0EFBD25D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922" y="0"/>
            <a:ext cx="12211922" cy="385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840A20-7CCB-BF54-149B-939B930E1E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60" y="6259474"/>
            <a:ext cx="1985861" cy="41662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142199E-CE5B-0817-D0FA-0B0AA13F6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901022"/>
            <a:ext cx="10363200" cy="1106374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5294DC6-3253-0972-7874-806325775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68" y="4203781"/>
            <a:ext cx="10363200" cy="6972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E66A56-4D12-6FAF-1442-1526B746FB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4872" y="6221152"/>
            <a:ext cx="1512168" cy="43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27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924836-17F7-68E5-CF79-B134D664BA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" y="4005064"/>
            <a:ext cx="12143619" cy="2002331"/>
          </a:xfrm>
          <a:prstGeom prst="rect">
            <a:avLst/>
          </a:prstGeom>
        </p:spPr>
      </p:pic>
      <p:pic>
        <p:nvPicPr>
          <p:cNvPr id="3" name="Picture Placeholder 5">
            <a:extLst>
              <a:ext uri="{FF2B5EF4-FFF2-40B4-BE49-F238E27FC236}">
                <a16:creationId xmlns:a16="http://schemas.microsoft.com/office/drawing/2014/main" id="{E445C938-26EA-B5E6-4AD7-760DD4881238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385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24154A-3D6B-E7C4-A7AA-98FFB7250D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60" y="6259474"/>
            <a:ext cx="1985861" cy="41662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B229AC2-0C1F-15E3-B1EF-9150FE741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901022"/>
            <a:ext cx="10363200" cy="1106374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3578270-2F25-4BD8-A294-C86107ACC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68" y="4203781"/>
            <a:ext cx="10363200" cy="6972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D7A9D8-41E4-05B4-9C9D-0BA5C46800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4872" y="6221152"/>
            <a:ext cx="1512168" cy="43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35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E1E0ECA-4877-5421-0478-453A4D0D44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" y="4005064"/>
            <a:ext cx="12143619" cy="2002331"/>
          </a:xfrm>
          <a:prstGeom prst="rect">
            <a:avLst/>
          </a:prstGeom>
        </p:spPr>
      </p:pic>
      <p:pic>
        <p:nvPicPr>
          <p:cNvPr id="3" name="Picture Placeholder 5">
            <a:extLst>
              <a:ext uri="{FF2B5EF4-FFF2-40B4-BE49-F238E27FC236}">
                <a16:creationId xmlns:a16="http://schemas.microsoft.com/office/drawing/2014/main" id="{2276BADD-EB7E-83C3-6765-F7438F31EB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90" y="0"/>
            <a:ext cx="12143619" cy="385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FD977F-C5B5-B9D6-250C-5783F93030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60" y="6259474"/>
            <a:ext cx="1985861" cy="41662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60BF23E-3FBA-FE1F-4830-87BC5F22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901022"/>
            <a:ext cx="10363200" cy="1106374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E73A326-39A3-F84F-9396-988E9C233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68" y="4203781"/>
            <a:ext cx="10363200" cy="6972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61461-4C8D-D872-CE87-5E59AD0B41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4872" y="6221152"/>
            <a:ext cx="1512168" cy="43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13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8EF77E6-6ECA-2539-DCA8-CF8487FD5E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" y="4005064"/>
            <a:ext cx="12143619" cy="2002331"/>
          </a:xfrm>
          <a:prstGeom prst="rect">
            <a:avLst/>
          </a:prstGeom>
        </p:spPr>
      </p:pic>
      <p:pic>
        <p:nvPicPr>
          <p:cNvPr id="3" name="Picture Placeholder 5">
            <a:extLst>
              <a:ext uri="{FF2B5EF4-FFF2-40B4-BE49-F238E27FC236}">
                <a16:creationId xmlns:a16="http://schemas.microsoft.com/office/drawing/2014/main" id="{1B16A2B4-B7F4-8DAD-1022-5F378ABD9706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12167809" cy="385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97CE20-9A0E-8ABA-8DBB-17FEA89873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60" y="6259474"/>
            <a:ext cx="1985861" cy="41662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BC2B8EB-9735-3471-9A24-FEC37D63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901022"/>
            <a:ext cx="10363200" cy="1106374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A6462FF-AA00-1DD6-5AD1-72DA6F49B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68" y="4203781"/>
            <a:ext cx="10363200" cy="6972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5A1B3C-F176-B69E-1A17-A808BF8ABF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4872" y="6221152"/>
            <a:ext cx="1512168" cy="43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2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6262C6-DE23-6E7B-4A25-0E59101873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" y="0"/>
            <a:ext cx="12143619" cy="1095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109537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1440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720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E2A8FB-3982-4DBF-09A8-2CB88631DB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4872" y="6221152"/>
            <a:ext cx="1512168" cy="4360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BFFAE5-AE45-1C33-075E-AE27E13836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60" y="6259474"/>
            <a:ext cx="1985861" cy="4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1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36738-0BF6-0B10-72DE-E37DA9748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" y="0"/>
            <a:ext cx="12143619" cy="109537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82E477F-6A55-75DF-74B0-173D59351B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109537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5E7EED-6460-9AD2-B732-0AAC9846E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198368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1440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720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E3CC9A-AACA-BE58-DEEA-365EDCCB9A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60" y="6259474"/>
            <a:ext cx="1985861" cy="41662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9D1B27A-32C8-7770-B422-407396E3AF8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9380" y="1600201"/>
            <a:ext cx="548302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1440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720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8DC084-C28D-D995-1C50-4E363CCF90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4872" y="6221152"/>
            <a:ext cx="1512168" cy="43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4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B015D6-B71C-C0E5-5B6F-4C7A7273C5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" y="0"/>
            <a:ext cx="12143619" cy="109537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C9533B7-9942-CE8A-5CDC-5F33D493DC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109537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30B865-5FBF-A8F0-307C-1A6A6B9DEC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60" y="6259474"/>
            <a:ext cx="1985861" cy="41662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CD9BEDC-4EA9-5215-FB6D-47B30A31C3DC}"/>
              </a:ext>
            </a:extLst>
          </p:cNvPr>
          <p:cNvSpPr/>
          <p:nvPr userDrawn="1"/>
        </p:nvSpPr>
        <p:spPr>
          <a:xfrm>
            <a:off x="8976320" y="1689280"/>
            <a:ext cx="2563180" cy="3917031"/>
          </a:xfrm>
          <a:prstGeom prst="rect">
            <a:avLst/>
          </a:prstGeom>
          <a:gradFill>
            <a:gsLst>
              <a:gs pos="37000">
                <a:srgbClr val="F6F2C2">
                  <a:alpha val="47000"/>
                </a:srgbClr>
              </a:gs>
              <a:gs pos="0">
                <a:srgbClr val="F7F4C9">
                  <a:alpha val="50000"/>
                </a:srgbClr>
              </a:gs>
              <a:gs pos="100000">
                <a:srgbClr val="DFEDD3">
                  <a:alpha val="5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B3CBA4-866F-D357-4608-C819B8991A81}"/>
              </a:ext>
            </a:extLst>
          </p:cNvPr>
          <p:cNvSpPr/>
          <p:nvPr userDrawn="1"/>
        </p:nvSpPr>
        <p:spPr>
          <a:xfrm>
            <a:off x="6187414" y="1689280"/>
            <a:ext cx="2563180" cy="3917031"/>
          </a:xfrm>
          <a:prstGeom prst="rect">
            <a:avLst/>
          </a:prstGeom>
          <a:gradFill>
            <a:gsLst>
              <a:gs pos="37000">
                <a:srgbClr val="F6F2C2">
                  <a:alpha val="47000"/>
                </a:srgbClr>
              </a:gs>
              <a:gs pos="0">
                <a:srgbClr val="F7F4C9">
                  <a:alpha val="50000"/>
                </a:srgbClr>
              </a:gs>
              <a:gs pos="100000">
                <a:srgbClr val="DFEDD3">
                  <a:alpha val="5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AFF996-CBB5-B5BD-F60B-9300A74488C0}"/>
              </a:ext>
            </a:extLst>
          </p:cNvPr>
          <p:cNvSpPr/>
          <p:nvPr userDrawn="1"/>
        </p:nvSpPr>
        <p:spPr>
          <a:xfrm>
            <a:off x="3398507" y="1689280"/>
            <a:ext cx="2563180" cy="3917031"/>
          </a:xfrm>
          <a:prstGeom prst="rect">
            <a:avLst/>
          </a:prstGeom>
          <a:gradFill>
            <a:gsLst>
              <a:gs pos="37000">
                <a:srgbClr val="F6F2C2">
                  <a:alpha val="47000"/>
                </a:srgbClr>
              </a:gs>
              <a:gs pos="0">
                <a:srgbClr val="F7F4C9">
                  <a:alpha val="50000"/>
                </a:srgbClr>
              </a:gs>
              <a:gs pos="100000">
                <a:srgbClr val="DFEDD3">
                  <a:alpha val="5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A34C93-AF46-4AA4-4D82-D5D3753461E3}"/>
              </a:ext>
            </a:extLst>
          </p:cNvPr>
          <p:cNvSpPr/>
          <p:nvPr userDrawn="1"/>
        </p:nvSpPr>
        <p:spPr>
          <a:xfrm>
            <a:off x="609600" y="1689280"/>
            <a:ext cx="2563180" cy="3917031"/>
          </a:xfrm>
          <a:prstGeom prst="rect">
            <a:avLst/>
          </a:prstGeom>
          <a:gradFill>
            <a:gsLst>
              <a:gs pos="37000">
                <a:srgbClr val="F6F2C2">
                  <a:alpha val="47000"/>
                </a:srgbClr>
              </a:gs>
              <a:gs pos="0">
                <a:srgbClr val="F7F4C9">
                  <a:alpha val="50000"/>
                </a:srgbClr>
              </a:gs>
              <a:gs pos="100000">
                <a:srgbClr val="DFEDD3">
                  <a:alpha val="5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98EAEC18-3EB8-30D4-4881-5BD044FBF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013" y="1776724"/>
            <a:ext cx="2503767" cy="3829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ADC17AA-5DFA-0716-01A7-B3DDB1D44EA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407863" y="1776724"/>
            <a:ext cx="2503767" cy="3829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722995F-5C0C-D41E-D8A6-AEB28ECB7DA2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169524" y="1776724"/>
            <a:ext cx="2503767" cy="3829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DA176952-E8E9-5C28-443C-BFB57BD8EB99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8931185" y="1776724"/>
            <a:ext cx="2503767" cy="3829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480C7E-7330-A9D5-B442-7BC8EA4A7A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4872" y="6221152"/>
            <a:ext cx="1512168" cy="43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3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26B3FF-EF89-DBDC-DD0E-1373AE987B62}"/>
              </a:ext>
            </a:extLst>
          </p:cNvPr>
          <p:cNvSpPr/>
          <p:nvPr userDrawn="1"/>
        </p:nvSpPr>
        <p:spPr>
          <a:xfrm>
            <a:off x="609600" y="1689281"/>
            <a:ext cx="3542184" cy="3917031"/>
          </a:xfrm>
          <a:prstGeom prst="rect">
            <a:avLst/>
          </a:prstGeom>
          <a:gradFill>
            <a:gsLst>
              <a:gs pos="37000">
                <a:srgbClr val="F6F2C2">
                  <a:alpha val="47000"/>
                </a:srgbClr>
              </a:gs>
              <a:gs pos="0">
                <a:srgbClr val="F7F4C9">
                  <a:alpha val="50000"/>
                </a:srgbClr>
              </a:gs>
              <a:gs pos="100000">
                <a:srgbClr val="DFEDD3">
                  <a:alpha val="5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96D077-FC92-433A-6F62-284AA1B75608}"/>
              </a:ext>
            </a:extLst>
          </p:cNvPr>
          <p:cNvSpPr/>
          <p:nvPr userDrawn="1"/>
        </p:nvSpPr>
        <p:spPr>
          <a:xfrm>
            <a:off x="4324907" y="1689281"/>
            <a:ext cx="3542184" cy="3917031"/>
          </a:xfrm>
          <a:prstGeom prst="rect">
            <a:avLst/>
          </a:prstGeom>
          <a:gradFill>
            <a:gsLst>
              <a:gs pos="37000">
                <a:srgbClr val="F6F2C2">
                  <a:alpha val="47000"/>
                </a:srgbClr>
              </a:gs>
              <a:gs pos="0">
                <a:srgbClr val="F7F4C9">
                  <a:alpha val="50000"/>
                </a:srgbClr>
              </a:gs>
              <a:gs pos="100000">
                <a:srgbClr val="DFEDD3">
                  <a:alpha val="5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9BCE63-534D-7C56-68EB-C7FB0271DA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" y="0"/>
            <a:ext cx="12143619" cy="109537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1DE8921-575B-B1F0-D7BF-8A57DD9DD1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109537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661924-6446-5358-58AE-4970F1F3F9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60" y="6259474"/>
            <a:ext cx="1985861" cy="416624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BCEFE88-B2BE-E39F-7A51-4204882C7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013" y="1776724"/>
            <a:ext cx="3482771" cy="3829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C291C7E-6BC9-48A7-FB72-96CC1B5C6932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372652" y="1776724"/>
            <a:ext cx="3482771" cy="3829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EE6BF2-CA9D-8169-C99D-937E192FF259}"/>
              </a:ext>
            </a:extLst>
          </p:cNvPr>
          <p:cNvSpPr/>
          <p:nvPr userDrawn="1"/>
        </p:nvSpPr>
        <p:spPr>
          <a:xfrm>
            <a:off x="8055513" y="1689281"/>
            <a:ext cx="3542184" cy="3917031"/>
          </a:xfrm>
          <a:prstGeom prst="rect">
            <a:avLst/>
          </a:prstGeom>
          <a:gradFill>
            <a:gsLst>
              <a:gs pos="37000">
                <a:srgbClr val="F6F2C2">
                  <a:alpha val="47000"/>
                </a:srgbClr>
              </a:gs>
              <a:gs pos="0">
                <a:srgbClr val="F7F4C9">
                  <a:alpha val="50000"/>
                </a:srgbClr>
              </a:gs>
              <a:gs pos="100000">
                <a:srgbClr val="DFEDD3">
                  <a:alpha val="5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2A0F381-35BC-F84B-D460-ACF2667E418F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103258" y="1776724"/>
            <a:ext cx="3482771" cy="3829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210378-25D0-223B-21BB-3C11B702C8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4872" y="6221152"/>
            <a:ext cx="1512168" cy="43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4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45C1B17-278F-CC90-957D-C06CD5B55E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" y="4005064"/>
            <a:ext cx="12143619" cy="2002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EC7BC4-DB9A-2E38-7FE4-7AE4C69BEB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60" y="6259474"/>
            <a:ext cx="1985861" cy="416624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782C27F-046D-CE1A-B4A8-061690A5788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24190" y="0"/>
            <a:ext cx="12143619" cy="38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B80709-CFD9-8D47-2B2E-A6C93D2BC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901022"/>
            <a:ext cx="10363200" cy="1106374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2591E85-5535-064C-CAB2-16F25C493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68" y="4203781"/>
            <a:ext cx="10363200" cy="6972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5C858C-DCEC-621D-63E2-5C570C2F48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4872" y="6221152"/>
            <a:ext cx="1512168" cy="43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5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200D029-4E76-B7DF-93D7-B86755A22856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958897" y="0"/>
            <a:ext cx="8208912" cy="60073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5DEC43-68E5-B9F2-C298-851412503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1" y="-5827"/>
            <a:ext cx="3743364" cy="600739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2AE483F-BB9F-AC1A-44EB-3008C9861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317928"/>
            <a:ext cx="3024334" cy="21110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E891B94-F698-BA59-72E8-11951F883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68" y="620688"/>
            <a:ext cx="3168352" cy="6972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446E8E-8DD5-0B8E-A0D0-B820B10A88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60" y="6259474"/>
            <a:ext cx="1985861" cy="416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1F275D-2996-24A0-28E8-47EBA398CD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4872" y="6221152"/>
            <a:ext cx="1512168" cy="43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2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8A02329-98AF-2441-A5CD-9ABC180C44AB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55963" y="-1118154"/>
            <a:ext cx="6007395" cy="82320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2BE774-99D4-269A-B6AF-56B5B91F92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1" y="-5827"/>
            <a:ext cx="3743364" cy="600739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A629CC-E96B-4806-C062-46121CBE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317928"/>
            <a:ext cx="3024334" cy="21110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90407D2-F99D-5EB3-8417-3C6BE20F5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68" y="620688"/>
            <a:ext cx="3168352" cy="6972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16EACC-0A9A-410E-F8B6-924B9312F1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60" y="6259474"/>
            <a:ext cx="1985861" cy="4166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4C7592-9F71-481E-0EB9-9978CCD7DD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4872" y="6221152"/>
            <a:ext cx="1512168" cy="43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3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5EC456-B7B1-F291-7324-A5CCEBE2943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934706" y="0"/>
            <a:ext cx="8233103" cy="60073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71509B32-22C3-9FFE-C745-B6A9B75CBBE6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8894" y="-1"/>
            <a:ext cx="8233103" cy="60015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5F833F-99A1-735F-2CDE-59E6473007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1" y="-5827"/>
            <a:ext cx="3743364" cy="600739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6B3CC25-7003-E35E-E73E-56989164D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317928"/>
            <a:ext cx="3024334" cy="21110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7219707-F3EA-14A6-BB6E-A8CD39C8E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68" y="620688"/>
            <a:ext cx="3168352" cy="6972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EAE3C4-1CDF-7594-835B-365BE7364B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60" y="6259474"/>
            <a:ext cx="1985861" cy="4166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D2C254-5BA6-2121-17D0-9980F773DC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4872" y="6221152"/>
            <a:ext cx="1512168" cy="43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5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9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52" r:id="rId4"/>
    <p:sldLayoutId id="2147483670" r:id="rId5"/>
    <p:sldLayoutId id="2147483651" r:id="rId6"/>
    <p:sldLayoutId id="2147483669" r:id="rId7"/>
    <p:sldLayoutId id="2147483666" r:id="rId8"/>
    <p:sldLayoutId id="2147483667" r:id="rId9"/>
    <p:sldLayoutId id="2147483668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unicacion.umh.es/files/2022/11/23-11-22-Jornadas-Master-de-Instalaciones-Termicas.jp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.secca.eu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hyperlink" Target="https://twitter.com/HorizonEU/header_photo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384" y="1844824"/>
            <a:ext cx="11017224" cy="17526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latin typeface="Century Gothic" panose="020B0502020202020204" pitchFamily="34" charset="0"/>
              </a:rPr>
              <a:t>Международн</a:t>
            </a:r>
            <a:r>
              <a:rPr lang="ru-RU" sz="2800" b="1" dirty="0">
                <a:latin typeface="Century Gothic" panose="020B0502020202020204" pitchFamily="34" charset="0"/>
              </a:rPr>
              <a:t>ая</a:t>
            </a:r>
            <a:r>
              <a:rPr lang="en-US" sz="2800" b="1" dirty="0"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latin typeface="Century Gothic" panose="020B0502020202020204" pitchFamily="34" charset="0"/>
              </a:rPr>
              <a:t>научн</a:t>
            </a:r>
            <a:r>
              <a:rPr lang="ru-RU" sz="2800" b="1" dirty="0">
                <a:latin typeface="Century Gothic" panose="020B0502020202020204" pitchFamily="34" charset="0"/>
              </a:rPr>
              <a:t>ая</a:t>
            </a:r>
            <a:r>
              <a:rPr lang="en-US" sz="2800" b="1" dirty="0"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latin typeface="Century Gothic" panose="020B0502020202020204" pitchFamily="34" charset="0"/>
              </a:rPr>
              <a:t>конференци</a:t>
            </a:r>
            <a:r>
              <a:rPr lang="ru-RU" sz="2800" b="1" dirty="0">
                <a:latin typeface="Century Gothic" panose="020B0502020202020204" pitchFamily="34" charset="0"/>
              </a:rPr>
              <a:t>я</a:t>
            </a:r>
            <a:endParaRPr lang="en-US" sz="2800" b="1" dirty="0"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b="1" dirty="0" err="1">
                <a:latin typeface="Century Gothic" panose="020B0502020202020204" pitchFamily="34" charset="0"/>
              </a:rPr>
              <a:t>П</a:t>
            </a:r>
            <a:r>
              <a:rPr lang="ru-RU" b="1" dirty="0" err="1">
                <a:latin typeface="Century Gothic" panose="020B0502020202020204" pitchFamily="34" charset="0"/>
              </a:rPr>
              <a:t>ереход</a:t>
            </a:r>
            <a:r>
              <a:rPr lang="ru-RU" b="1" dirty="0">
                <a:latin typeface="Century Gothic" panose="020B0502020202020204" pitchFamily="34" charset="0"/>
              </a:rPr>
              <a:t> на возобновляемые источники энергии – энергия будущего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Century Gothic" panose="020B0502020202020204" pitchFamily="34" charset="0"/>
              </a:rPr>
              <a:t>Мары</a:t>
            </a:r>
            <a:r>
              <a:rPr lang="en-US" sz="2400" dirty="0">
                <a:latin typeface="Century Gothic" panose="020B0502020202020204" pitchFamily="34" charset="0"/>
              </a:rPr>
              <a:t>, 8 </a:t>
            </a:r>
            <a:r>
              <a:rPr lang="ru-RU" sz="2400" dirty="0">
                <a:latin typeface="Century Gothic" panose="020B0502020202020204" pitchFamily="34" charset="0"/>
              </a:rPr>
              <a:t>июля </a:t>
            </a:r>
            <a:r>
              <a:rPr lang="en-US" sz="2400" dirty="0">
                <a:latin typeface="Century Gothic" panose="020B0502020202020204" pitchFamily="34" charset="0"/>
              </a:rPr>
              <a:t>2024</a:t>
            </a:r>
            <a:r>
              <a:rPr lang="ru-RU" sz="2400" dirty="0">
                <a:latin typeface="Century Gothic" panose="020B0502020202020204" pitchFamily="34" charset="0"/>
              </a:rPr>
              <a:t> г.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025D34-68E4-BA82-E29F-933334751EB7}"/>
              </a:ext>
            </a:extLst>
          </p:cNvPr>
          <p:cNvSpPr txBox="1"/>
          <p:nvPr/>
        </p:nvSpPr>
        <p:spPr>
          <a:xfrm>
            <a:off x="227348" y="4209762"/>
            <a:ext cx="117373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Проект 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SECCA – </a:t>
            </a: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Практическое применение передового опыта ЕС в продвижения устойчивой энергетики в Центральной Азии</a:t>
            </a:r>
            <a:endParaRPr lang="en-US" sz="28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Паата Джанелидзе, Руководитель группы экспертов / Ключевой эксперт по энергетике</a:t>
            </a:r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Ильзе </a:t>
            </a:r>
            <a:r>
              <a:rPr lang="ru-RU" sz="200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Пуриня, </a:t>
            </a:r>
            <a:r>
              <a:rPr lang="ru-RU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Ключевой эксперт в управлении энергетическим сектором</a:t>
            </a:r>
            <a:endParaRPr lang="ru-KZ" sz="200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777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03F7DE-72E0-51D2-78E3-BEA089CC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16632"/>
            <a:ext cx="10972800" cy="1095376"/>
          </a:xfrm>
        </p:spPr>
        <p:txBody>
          <a:bodyPr>
            <a:normAutofit/>
          </a:bodyPr>
          <a:lstStyle/>
          <a:p>
            <a:pPr marL="228600">
              <a:lnSpc>
                <a:spcPct val="115000"/>
              </a:lnSpc>
            </a:pPr>
            <a:r>
              <a:rPr lang="ru-RU" dirty="0"/>
              <a:t>Региональная деятельность </a:t>
            </a:r>
            <a:r>
              <a:rPr lang="en-US" dirty="0"/>
              <a:t>SECCA</a:t>
            </a:r>
            <a:endParaRPr lang="fr-B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D4539C-3FFC-959A-5B72-60BD31F0F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991269"/>
            <a:ext cx="11665296" cy="3949899"/>
          </a:xfrm>
        </p:spPr>
        <p:txBody>
          <a:bodyPr/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Региональный семинар по сбору энергетических данных и составлению статистики конечного потребления энергии (Ташкент, 11-13 июля 2023 г.) </a:t>
            </a:r>
            <a:r>
              <a:rPr lang="ru-RU" b="1" i="1" dirty="0">
                <a:latin typeface="+mj-lt"/>
              </a:rPr>
              <a:t>- участвовал 1 представитель Туркменистана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Высокопоставленные государственные чиновники и эксперты энергетического сектора из стран ЦА посетили Грузию (13-23 ноября 2023 г.) с целью ознакомительной поездки на тему "Устойчивая энергетика на практике: Успех Грузии и лучшие практики ЕС"</a:t>
            </a:r>
            <a:r>
              <a:rPr lang="ru-RU" b="1" i="1" dirty="0">
                <a:latin typeface="+mj-lt"/>
              </a:rPr>
              <a:t> - участвовали 3 представителя Туркменистана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Студенты, молодые исследователи и профессионалы - победители конкурса ЕС #Reels4 SustainableEnergy и представители самых ЭЭ школ из стран ЦА посетили Латвию (27 ноября - 1 декабря 2023 г.) с ознакомительной поездкой "Продвижение энергоэффективности - опыт Латвии" </a:t>
            </a:r>
            <a:r>
              <a:rPr lang="ru-RU" b="1" i="1" dirty="0">
                <a:latin typeface="+mj-lt"/>
              </a:rPr>
              <a:t>- участвовал 1 представитель Туркменистана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SECCA совместно с Green Hydrogen Diplomacy (H2-Diplo) организовали Центрально-Азиатский и Европейский форум по водородной дипломатии (Астана, 23 мая 2024 г.) </a:t>
            </a:r>
            <a:r>
              <a:rPr lang="ru-RU" b="1" i="1" dirty="0">
                <a:latin typeface="+mj-lt"/>
              </a:rPr>
              <a:t>- участвовали 3 представителя Туркменистана</a:t>
            </a:r>
            <a:endParaRPr lang="en-US" b="1" i="1" dirty="0">
              <a:latin typeface="+mj-lt"/>
            </a:endParaRPr>
          </a:p>
          <a:p>
            <a:pPr marL="342900" lvl="1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+mj-lt"/>
            </a:endParaRPr>
          </a:p>
          <a:p>
            <a:pPr lvl="1" indent="0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en-US" dirty="0"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489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03F7DE-72E0-51D2-78E3-BEA089CC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16632"/>
            <a:ext cx="10972800" cy="1095376"/>
          </a:xfrm>
        </p:spPr>
        <p:txBody>
          <a:bodyPr>
            <a:normAutofit/>
          </a:bodyPr>
          <a:lstStyle/>
          <a:p>
            <a:pPr marL="228600">
              <a:lnSpc>
                <a:spcPct val="115000"/>
              </a:lnSpc>
            </a:pPr>
            <a:r>
              <a:rPr lang="ru-RU" dirty="0"/>
              <a:t>Региональная деятельность </a:t>
            </a:r>
            <a:r>
              <a:rPr lang="en-US" dirty="0"/>
              <a:t>SECCA</a:t>
            </a:r>
            <a:r>
              <a:rPr lang="ru-RU" dirty="0"/>
              <a:t> (2)</a:t>
            </a:r>
            <a:endParaRPr lang="fr-B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D4539C-3FFC-959A-5B72-60BD31F0F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84" y="1196752"/>
            <a:ext cx="11492172" cy="3949899"/>
          </a:xfrm>
        </p:spPr>
        <p:txBody>
          <a:bodyPr/>
          <a:lstStyle/>
          <a:p>
            <a:pPr marL="342900" lvl="1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b="1" i="1" dirty="0">
                <a:latin typeface="+mj-lt"/>
                <a:cs typeface="Calibri" panose="020F0502020204030204" pitchFamily="34" charset="0"/>
              </a:rPr>
              <a:t>Представители Туркменистана приняли участие (онлайн) </a:t>
            </a:r>
            <a:r>
              <a:rPr lang="ru-RU" sz="2200" dirty="0">
                <a:latin typeface="+mj-lt"/>
                <a:cs typeface="Calibri" panose="020F0502020204030204" pitchFamily="34" charset="0"/>
              </a:rPr>
              <a:t>в семинаре:</a:t>
            </a:r>
            <a:r>
              <a:rPr lang="ru-RU" sz="2200" b="1" dirty="0"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dirty="0">
                <a:latin typeface="+mj-lt"/>
                <a:cs typeface="Calibri" panose="020F0502020204030204" pitchFamily="34" charset="0"/>
              </a:rPr>
              <a:t>Горизонт Европа в ЦА - продвижение передовых исследований и сотрудничества в области устойчивой энергетики (Астана, 14 мая 2024 г.) </a:t>
            </a:r>
          </a:p>
          <a:p>
            <a:pPr marL="342900" lvl="1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b="1" i="1" dirty="0">
                <a:latin typeface="+mj-lt"/>
                <a:cs typeface="Calibri" panose="020F0502020204030204" pitchFamily="34" charset="0"/>
              </a:rPr>
              <a:t>Представители Туркменистана приняли участие (онлайн) </a:t>
            </a:r>
            <a:r>
              <a:rPr lang="ru-RU" sz="2200" dirty="0">
                <a:latin typeface="+mj-lt"/>
                <a:cs typeface="Calibri" panose="020F0502020204030204" pitchFamily="34" charset="0"/>
              </a:rPr>
              <a:t>в Региональной конференции "Перспективы развития возобновляемой энергетики в Республике Таджикистан" (Душанбе, 24-26 июня 2024 г.)</a:t>
            </a:r>
            <a:r>
              <a:rPr lang="ru-RU" sz="2200" b="1" dirty="0">
                <a:latin typeface="+mj-lt"/>
                <a:cs typeface="Calibri" panose="020F0502020204030204" pitchFamily="34" charset="0"/>
              </a:rPr>
              <a:t> </a:t>
            </a:r>
          </a:p>
          <a:p>
            <a:pPr marL="342900" lvl="1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b="1" i="1" dirty="0">
                <a:latin typeface="+mj-lt"/>
                <a:cs typeface="Calibri" panose="020F0502020204030204" pitchFamily="34" charset="0"/>
              </a:rPr>
              <a:t>Представители Туркменистана приняли участие (онлайн)</a:t>
            </a:r>
            <a:r>
              <a:rPr lang="ru-RU" sz="2200" b="1" dirty="0"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dirty="0">
                <a:latin typeface="+mj-lt"/>
                <a:cs typeface="Calibri" panose="020F0502020204030204" pitchFamily="34" charset="0"/>
              </a:rPr>
              <a:t>в Региональном техническом семинаре "ЭСКО - от теории к практике внедрения" (Ташкент, 26 июня 2024 г.)</a:t>
            </a:r>
          </a:p>
          <a:p>
            <a:pPr marL="342900" lvl="1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latin typeface="+mj-lt"/>
                <a:cs typeface="Calibri" panose="020F0502020204030204" pitchFamily="34" charset="0"/>
              </a:rPr>
              <a:t>Создана Региональная рабочая группа по энергетическому моделирова-нию, в которую вошли </a:t>
            </a:r>
            <a:r>
              <a:rPr lang="ru-RU" sz="2200" b="1" i="1" dirty="0">
                <a:latin typeface="+mj-lt"/>
                <a:cs typeface="Calibri" panose="020F0502020204030204" pitchFamily="34" charset="0"/>
              </a:rPr>
              <a:t>2 молодых специалиста из Туркменистана</a:t>
            </a:r>
            <a:r>
              <a:rPr lang="ru-RU" sz="2200" b="1" dirty="0">
                <a:latin typeface="+mj-lt"/>
                <a:cs typeface="Calibri" panose="020F0502020204030204" pitchFamily="34" charset="0"/>
              </a:rPr>
              <a:t> </a:t>
            </a:r>
            <a:r>
              <a:rPr lang="ru-RU" sz="2200" dirty="0">
                <a:latin typeface="+mj-lt"/>
                <a:cs typeface="Calibri" panose="020F0502020204030204" pitchFamily="34" charset="0"/>
              </a:rPr>
              <a:t>(в области статистики и политики и энергетического менеджмента)</a:t>
            </a:r>
            <a:endParaRPr lang="en-US" sz="2200" dirty="0">
              <a:latin typeface="+mj-lt"/>
              <a:cs typeface="Calibri" panose="020F0502020204030204" pitchFamily="34" charset="0"/>
            </a:endParaRPr>
          </a:p>
          <a:p>
            <a:pPr lvl="1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200" dirty="0">
              <a:latin typeface="+mj-lt"/>
              <a:cs typeface="Calibri" panose="020F0502020204030204" pitchFamily="34" charset="0"/>
            </a:endParaRPr>
          </a:p>
          <a:p>
            <a:pPr marL="342900" lvl="1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sz="2200" dirty="0">
              <a:latin typeface="+mj-lt"/>
            </a:endParaRPr>
          </a:p>
          <a:p>
            <a:pPr lvl="1" indent="0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en-US" sz="2200" dirty="0"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196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31224-CD6E-616D-6032-B4D5E27AE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437112"/>
            <a:ext cx="10363200" cy="1106374"/>
          </a:xfrm>
        </p:spPr>
        <p:txBody>
          <a:bodyPr/>
          <a:lstStyle/>
          <a:p>
            <a:r>
              <a:rPr lang="ru-RU" sz="3600" dirty="0">
                <a:latin typeface="+mj-lt"/>
              </a:rPr>
              <a:t>Деятельность SECCA в Туркменистане - реализованная и планируемая </a:t>
            </a:r>
            <a:endParaRPr lang="fr-BE" sz="3600" dirty="0"/>
          </a:p>
        </p:txBody>
      </p:sp>
    </p:spTree>
    <p:extLst>
      <p:ext uri="{BB962C8B-B14F-4D97-AF65-F5344CB8AC3E}">
        <p14:creationId xmlns:p14="http://schemas.microsoft.com/office/powerpoint/2010/main" val="3284853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03F7DE-72E0-51D2-78E3-BEA089CC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16632"/>
            <a:ext cx="10972800" cy="1095376"/>
          </a:xfrm>
        </p:spPr>
        <p:txBody>
          <a:bodyPr>
            <a:normAutofit/>
          </a:bodyPr>
          <a:lstStyle/>
          <a:p>
            <a:pPr marL="228600">
              <a:lnSpc>
                <a:spcPct val="115000"/>
              </a:lnSpc>
            </a:pPr>
            <a:r>
              <a:rPr lang="ru-RU" dirty="0">
                <a:latin typeface="+mj-lt"/>
              </a:rPr>
              <a:t>Р</a:t>
            </a:r>
            <a:r>
              <a:rPr lang="ru-RU" sz="2800" dirty="0">
                <a:latin typeface="+mj-lt"/>
              </a:rPr>
              <a:t>еализованная деятельность </a:t>
            </a:r>
            <a:r>
              <a:rPr lang="ru-RU" b="1" dirty="0">
                <a:ea typeface="Times New Roman" panose="02020603050405020304" pitchFamily="18" charset="0"/>
              </a:rPr>
              <a:t>в Туркменистане</a:t>
            </a:r>
            <a:endParaRPr lang="fr-BE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942F941-1E22-4DA5-85A3-A4212797A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4744"/>
            <a:ext cx="11103024" cy="4525963"/>
          </a:xfrm>
        </p:spPr>
        <p:txBody>
          <a:bodyPr/>
          <a:lstStyle/>
          <a:p>
            <a:pPr marL="342900" lvl="0" indent="-3429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kern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+mn-cs"/>
              </a:rPr>
              <a:t>Совместная конференция ЕС-Туркменистан </a:t>
            </a:r>
            <a:r>
              <a:rPr lang="ru-RU" sz="2200" kern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+mn-cs"/>
              </a:rPr>
              <a:t>на тему «Зеленая энергетика и стратегии ЕС по использованию водорода и сокращению выбросов метана» -</a:t>
            </a:r>
            <a:r>
              <a:rPr lang="ru-RU" sz="2200" b="1" kern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+mn-cs"/>
              </a:rPr>
              <a:t> Ашхабад, 22-23 ноября 2022 г. 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b="1" kern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+mn-cs"/>
              </a:rPr>
              <a:t>Лекции </a:t>
            </a:r>
            <a:r>
              <a:rPr lang="ru-RU" sz="2200" kern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+mn-cs"/>
              </a:rPr>
              <a:t>для студентов старших курсов Государственного энергетического института Туркменистана по вопросам комплексного энергетического и климатического планирования, возобновляемой энергетики, энергоэффективности, проектного цикла возобновляемой энергетики, климатического финансирования -</a:t>
            </a:r>
            <a:r>
              <a:rPr lang="ru-RU" sz="2200" b="1" kern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+mn-cs"/>
              </a:rPr>
              <a:t> Мары, 12 сентября 2023 г. 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b="1" kern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+mn-cs"/>
              </a:rPr>
              <a:t>Обучающий семинар </a:t>
            </a:r>
            <a:r>
              <a:rPr lang="ru-RU" sz="2200" kern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+mn-cs"/>
              </a:rPr>
              <a:t>«Международный опыт разработки нормативно-технических документов в области энергосбережения и энергоэффективности, а также по использованию твердых бытовых отходов в качестве альтернативных источников энергии» - </a:t>
            </a:r>
            <a:r>
              <a:rPr lang="ru-RU" sz="2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+mn-cs"/>
              </a:rPr>
              <a:t>                   </a:t>
            </a:r>
            <a:r>
              <a:rPr lang="ru-RU" sz="2200" b="1" kern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+mn-cs"/>
              </a:rPr>
              <a:t>Мары,13 сентября 2023 г. </a:t>
            </a:r>
            <a:endParaRPr lang="en-GB" sz="2200" b="1" kern="12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+mn-cs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endParaRPr lang="en-US" sz="2200" dirty="0">
              <a:solidFill>
                <a:schemeClr val="dk1"/>
              </a:solidFill>
              <a:latin typeface="+mj-lt"/>
              <a:ea typeface="Times New Roman" panose="02020603050405020304" pitchFamily="18" charset="0"/>
              <a:cs typeface="+mn-cs"/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1623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03F7DE-72E0-51D2-78E3-BEA089CCC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Дни устойчивой энергии ЕС-Туркменистан </a:t>
            </a:r>
            <a:r>
              <a:rPr lang="en-US" dirty="0"/>
              <a:t>2023</a:t>
            </a:r>
            <a:endParaRPr lang="fr-BE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1CE18DD-DDF9-4FBF-8090-C8E221E46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340768"/>
            <a:ext cx="10873208" cy="4248472"/>
          </a:xfrm>
        </p:spPr>
        <p:txBody>
          <a:bodyPr/>
          <a:lstStyle/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latin typeface="+mj-lt"/>
              </a:rPr>
              <a:t>Дни устойчивой энергии </a:t>
            </a:r>
            <a:r>
              <a:rPr lang="ru-RU" sz="2400" dirty="0">
                <a:latin typeface="+mj-lt"/>
              </a:rPr>
              <a:t>(ДУЭ)</a:t>
            </a:r>
            <a:r>
              <a:rPr lang="ru-RU" sz="2400" b="1" dirty="0">
                <a:latin typeface="+mj-lt"/>
              </a:rPr>
              <a:t> ЕС-Туркменистан - Мары, 14-15 декабря 2023 г.</a:t>
            </a:r>
          </a:p>
          <a:p>
            <a:pPr marL="1314900" lvl="2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latin typeface="+mj-lt"/>
              </a:rPr>
              <a:t>Международная конференция </a:t>
            </a:r>
            <a:r>
              <a:rPr lang="ru-RU" sz="2400" dirty="0">
                <a:latin typeface="+mj-lt"/>
              </a:rPr>
              <a:t>«Устойчивая энергетика в Туркменистане: перспективы и вызовы»</a:t>
            </a:r>
            <a:r>
              <a:rPr lang="ru-RU" sz="2400" b="1" dirty="0">
                <a:latin typeface="+mj-lt"/>
              </a:rPr>
              <a:t> </a:t>
            </a:r>
          </a:p>
          <a:p>
            <a:pPr marL="1314900" lvl="2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latin typeface="+mj-lt"/>
              </a:rPr>
              <a:t>Лекции </a:t>
            </a:r>
            <a:r>
              <a:rPr lang="ru-RU" sz="2400" dirty="0">
                <a:latin typeface="+mj-lt"/>
              </a:rPr>
              <a:t>для преподавателей и студентов в Государственном энергетическом институте Туркменистана</a:t>
            </a:r>
          </a:p>
          <a:p>
            <a:pPr marL="1314900" lvl="2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latin typeface="+mj-lt"/>
              </a:rPr>
              <a:t>Экологическая акция </a:t>
            </a:r>
            <a:r>
              <a:rPr lang="ru-RU" sz="2400" dirty="0">
                <a:latin typeface="+mj-lt"/>
              </a:rPr>
              <a:t>для школьников</a:t>
            </a:r>
          </a:p>
          <a:p>
            <a:pPr marL="1314900" lvl="2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latin typeface="+mj-lt"/>
              </a:rPr>
              <a:t>Церемония награждения </a:t>
            </a:r>
            <a:r>
              <a:rPr lang="ru-RU" sz="2400" dirty="0">
                <a:latin typeface="+mj-lt"/>
              </a:rPr>
              <a:t>самой экологичной школы города Мары</a:t>
            </a:r>
            <a:endParaRPr lang="bs-Latn-BA" dirty="0">
              <a:latin typeface="+mn-lt"/>
            </a:endParaRP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B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7415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>
            <a:extLst>
              <a:ext uri="{FF2B5EF4-FFF2-40B4-BE49-F238E27FC236}">
                <a16:creationId xmlns:a16="http://schemas.microsoft.com/office/drawing/2014/main" id="{92681A8B-1276-4C96-9D18-BF8256E14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4112" y="3320988"/>
            <a:ext cx="4248472" cy="283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2CD000D9-E553-430F-98C7-8174F8871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752" y="2276872"/>
            <a:ext cx="3884222" cy="258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403F7DE-72E0-51D2-78E3-BEA089CCC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Дни устойчивой энергии ЕС-Туркменистан </a:t>
            </a:r>
            <a:r>
              <a:rPr lang="en-US" dirty="0"/>
              <a:t>2023</a:t>
            </a:r>
            <a:endParaRPr lang="fr-BE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1CE18DD-DDF9-4FBF-8090-C8E221E46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318" y="1196752"/>
            <a:ext cx="11521280" cy="4248472"/>
          </a:xfrm>
        </p:spPr>
        <p:txBody>
          <a:bodyPr/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+mj-lt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en-US" b="1" dirty="0">
              <a:latin typeface="+mj-lt"/>
            </a:endParaRPr>
          </a:p>
          <a:p>
            <a:pPr marL="1314900" lvl="2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dirty="0">
              <a:latin typeface="+mj-lt"/>
            </a:endParaRPr>
          </a:p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+mn-lt"/>
              <a:ea typeface="Calibri" panose="020F0502020204030204" pitchFamily="34" charset="0"/>
            </a:endParaRPr>
          </a:p>
          <a:p>
            <a:pPr marL="342900" indent="-342900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+mn-lt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bs-Latn-BA" dirty="0">
              <a:latin typeface="+mn-lt"/>
            </a:endParaRP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BE" dirty="0">
              <a:latin typeface="+mn-lt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33DF5D65-44FA-414B-8ADF-F1E1FE7A9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318" y="1096969"/>
            <a:ext cx="3846563" cy="258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320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03F7DE-72E0-51D2-78E3-BEA089CCC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+mj-lt"/>
              </a:rPr>
              <a:t>Р</a:t>
            </a:r>
            <a:r>
              <a:rPr lang="ru-RU" sz="2800" dirty="0">
                <a:latin typeface="+mj-lt"/>
              </a:rPr>
              <a:t>еализованная деятельность </a:t>
            </a:r>
            <a:r>
              <a:rPr lang="ru-RU" b="1" dirty="0">
                <a:ea typeface="Times New Roman" panose="02020603050405020304" pitchFamily="18" charset="0"/>
              </a:rPr>
              <a:t>в Туркменистане</a:t>
            </a:r>
            <a:endParaRPr lang="fr-BE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1CE18DD-DDF9-4FBF-8090-C8E221E46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700808"/>
            <a:ext cx="11809312" cy="4248472"/>
          </a:xfrm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1" kern="1200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Семинар-тренинг </a:t>
            </a:r>
            <a:r>
              <a:rPr lang="ru-RU" sz="2400" kern="1200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«Международная практика внедрения инновационных технологий ЭЭ. Энергетическое обследование» -</a:t>
            </a:r>
            <a:r>
              <a:rPr lang="ru-RU" sz="2400" b="1" kern="1200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 Мары, 13-19 марта 2024 г.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1" kern="1200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Международная конференция </a:t>
            </a:r>
            <a:r>
              <a:rPr lang="ru-RU" sz="2400" kern="1200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«Перспективы внедрения зеленых инновационных энергоэффективных технологий в электроэнергетике Туркменистана» -</a:t>
            </a:r>
            <a:r>
              <a:rPr lang="ru-RU" sz="2400" b="1" kern="1200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 Мары, 18 марта 2024 г. </a:t>
            </a:r>
            <a:endParaRPr lang="en-US" sz="2400" b="1" kern="1200" dirty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kern="1200" dirty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j-lt"/>
              <a:ea typeface="Calibri" panose="020F0502020204030204" pitchFamily="34" charset="0"/>
            </a:endParaRPr>
          </a:p>
          <a:p>
            <a:pPr marL="342900" indent="-342900" algn="l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j-lt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bs-Latn-BA" sz="2400" dirty="0">
              <a:latin typeface="+mj-lt"/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BE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762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03F7DE-72E0-51D2-78E3-BEA089CCC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Дни устойчивой энергии ЕС-Туркменистан </a:t>
            </a:r>
            <a:r>
              <a:rPr lang="en-US" dirty="0"/>
              <a:t>202</a:t>
            </a:r>
            <a:r>
              <a:rPr lang="ru-RU" dirty="0"/>
              <a:t>4</a:t>
            </a:r>
            <a:endParaRPr lang="fr-BE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1CE18DD-DDF9-4FBF-8090-C8E221E46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196752"/>
            <a:ext cx="11665296" cy="4248472"/>
          </a:xfrm>
        </p:spPr>
        <p:txBody>
          <a:bodyPr/>
          <a:lstStyle/>
          <a:p>
            <a:pPr marL="342900" indent="-342900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latin typeface="+mj-lt"/>
              </a:rPr>
              <a:t>Дни устойчивой энергетики ЕС-Туркменистан - Ашхабад, 27-30 апреля     2024 г., Туркменбаши, 1-3 мая 2024 г.</a:t>
            </a:r>
          </a:p>
          <a:p>
            <a:pPr marL="1314900" lvl="2" indent="-3429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200" b="1" dirty="0">
                <a:latin typeface="+mj-lt"/>
              </a:rPr>
              <a:t>Лекции и круглый стол </a:t>
            </a:r>
            <a:r>
              <a:rPr lang="ru-RU" sz="2200" dirty="0">
                <a:latin typeface="+mj-lt"/>
              </a:rPr>
              <a:t>для студентов высших учебных заведений            </a:t>
            </a:r>
            <a:r>
              <a:rPr lang="ru-RU" sz="2200" b="1" dirty="0">
                <a:latin typeface="+mj-lt"/>
              </a:rPr>
              <a:t>в Ашхабаде</a:t>
            </a:r>
          </a:p>
          <a:p>
            <a:pPr marL="1314900" lvl="2" indent="-3429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200" b="1" dirty="0">
                <a:latin typeface="+mj-lt"/>
              </a:rPr>
              <a:t>Международная конференция </a:t>
            </a:r>
            <a:r>
              <a:rPr lang="ru-RU" sz="2200" dirty="0">
                <a:latin typeface="+mj-lt"/>
              </a:rPr>
              <a:t>«Изменение климата - вызовы и решения для устойчивой энергетики» </a:t>
            </a:r>
            <a:r>
              <a:rPr lang="ru-RU" sz="2200" b="1" dirty="0">
                <a:latin typeface="+mj-lt"/>
              </a:rPr>
              <a:t>в Туркменбаши</a:t>
            </a:r>
          </a:p>
          <a:p>
            <a:pPr marL="1314900" lvl="2" indent="-3429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200" b="1" dirty="0">
                <a:latin typeface="+mj-lt"/>
              </a:rPr>
              <a:t>Лекции и круглый стол </a:t>
            </a:r>
            <a:r>
              <a:rPr lang="ru-RU" sz="2200" dirty="0">
                <a:latin typeface="+mj-lt"/>
              </a:rPr>
              <a:t>для студентов высших учебных заведений</a:t>
            </a:r>
            <a:r>
              <a:rPr lang="ru-RU" sz="2200" b="1" dirty="0">
                <a:latin typeface="+mj-lt"/>
              </a:rPr>
              <a:t>            в Туркменбаши</a:t>
            </a:r>
          </a:p>
          <a:p>
            <a:pPr marL="1314900" lvl="2" indent="-3429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200" b="1" dirty="0">
                <a:latin typeface="+mj-lt"/>
              </a:rPr>
              <a:t>Экологическая акция </a:t>
            </a:r>
            <a:r>
              <a:rPr lang="ru-RU" sz="2200" dirty="0">
                <a:latin typeface="+mj-lt"/>
              </a:rPr>
              <a:t>для школьников</a:t>
            </a:r>
            <a:r>
              <a:rPr lang="ru-RU" sz="2200" b="1" dirty="0">
                <a:latin typeface="+mj-lt"/>
              </a:rPr>
              <a:t> в Туркменбаши</a:t>
            </a:r>
          </a:p>
          <a:p>
            <a:pPr marL="1314900" lvl="2" indent="-3429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200" b="1" dirty="0">
                <a:latin typeface="+mj-lt"/>
              </a:rPr>
              <a:t>Церемония награждения </a:t>
            </a:r>
            <a:r>
              <a:rPr lang="ru-RU" sz="2200" dirty="0">
                <a:latin typeface="+mj-lt"/>
              </a:rPr>
              <a:t>самой экологичной школы</a:t>
            </a:r>
            <a:r>
              <a:rPr lang="ru-RU" sz="2200" b="1" dirty="0">
                <a:latin typeface="+mj-lt"/>
              </a:rPr>
              <a:t> Туркменбаши</a:t>
            </a:r>
            <a:endParaRPr lang="en-US" sz="2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9532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03F7DE-72E0-51D2-78E3-BEA089CCC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Дни устойчивой энергии ЕС-Туркменистан </a:t>
            </a:r>
            <a:r>
              <a:rPr lang="en-US" dirty="0"/>
              <a:t>202</a:t>
            </a:r>
            <a:r>
              <a:rPr lang="ru-RU" dirty="0"/>
              <a:t>4</a:t>
            </a:r>
            <a:endParaRPr lang="fr-BE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1CE18DD-DDF9-4FBF-8090-C8E221E46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318" y="1196752"/>
            <a:ext cx="11521280" cy="4248472"/>
          </a:xfrm>
        </p:spPr>
        <p:txBody>
          <a:bodyPr/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+mj-lt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en-US" b="1" dirty="0">
              <a:latin typeface="+mj-lt"/>
            </a:endParaRPr>
          </a:p>
          <a:p>
            <a:pPr marL="1314900" lvl="2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dirty="0">
              <a:latin typeface="+mj-lt"/>
            </a:endParaRPr>
          </a:p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+mn-lt"/>
              <a:ea typeface="Calibri" panose="020F0502020204030204" pitchFamily="34" charset="0"/>
            </a:endParaRPr>
          </a:p>
          <a:p>
            <a:pPr marL="342900" indent="-342900"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+mn-lt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bs-Latn-BA" dirty="0">
              <a:latin typeface="+mn-lt"/>
            </a:endParaRP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BE" dirty="0">
              <a:latin typeface="+mn-lt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7F83471-5406-487F-97DE-1261B350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832" y="3263130"/>
            <a:ext cx="4065282" cy="271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5L0A9515">
            <a:extLst>
              <a:ext uri="{FF2B5EF4-FFF2-40B4-BE49-F238E27FC236}">
                <a16:creationId xmlns:a16="http://schemas.microsoft.com/office/drawing/2014/main" id="{9D78689D-DB85-4090-B956-B12C8BB1D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774" y="1196752"/>
            <a:ext cx="4248473" cy="283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7c5c4bf-ddca-4e54-b1c4-6876bb99bf8a">
            <a:extLst>
              <a:ext uri="{FF2B5EF4-FFF2-40B4-BE49-F238E27FC236}">
                <a16:creationId xmlns:a16="http://schemas.microsoft.com/office/drawing/2014/main" id="{E06E00EF-5D4F-4C8B-B3F5-537346ADD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1784" y="2276872"/>
            <a:ext cx="4248472" cy="283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600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03F7DE-72E0-51D2-78E3-BEA089CC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1463064" cy="109537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600" dirty="0"/>
              <a:t>Совместная конференция Представительства ЕС в Туркменистане и Министерства иностранных дел Туркменистана </a:t>
            </a:r>
            <a:endParaRPr lang="fr-BE" sz="2600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1CE18DD-DDF9-4FBF-8090-C8E221E46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82067"/>
            <a:ext cx="4046240" cy="97549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sz="2200" dirty="0">
                <a:latin typeface="+mj-lt"/>
              </a:rPr>
              <a:t>SECCA приняла участие в совместной конференции "30-летие сотрудничества между Туркменистаном и Европейским Союзом: Совместная работа во имя лучшего будущего", организованной Министерством иностранных дел Туркменистана и Представительством ЕС в Туркменистане (Ашхабад, 14 мая 2024 г.)</a:t>
            </a:r>
            <a:endParaRPr lang="en-US" sz="2200" dirty="0">
              <a:latin typeface="+mj-lt"/>
            </a:endParaRPr>
          </a:p>
          <a:p>
            <a:pPr algn="l"/>
            <a:r>
              <a:rPr lang="en-US" sz="2200" dirty="0">
                <a:latin typeface="+mj-lt"/>
              </a:rPr>
              <a:t> </a:t>
            </a:r>
          </a:p>
          <a:p>
            <a:pPr marL="1314900" lvl="2" indent="-3429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US" sz="2200" dirty="0">
              <a:latin typeface="+mj-lt"/>
            </a:endParaRPr>
          </a:p>
          <a:p>
            <a:pPr marL="1314900" lvl="2" indent="-3429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US" sz="2200" dirty="0">
              <a:latin typeface="+mj-lt"/>
            </a:endParaRP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+mj-lt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+mj-lt"/>
            </a:endParaRPr>
          </a:p>
          <a:p>
            <a:pPr marL="342900" indent="-342900" algn="l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+mj-lt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+mj-lt"/>
            </a:endParaRP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bs-Latn-BA" sz="2200" dirty="0">
              <a:latin typeface="+mj-lt"/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BE" sz="2200" dirty="0"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883369-E1DC-42D0-9B41-CDC4F7C7A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5840" y="1182068"/>
            <a:ext cx="4464496" cy="297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E6B0A30-38E5-4E80-9509-ED8E7E450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7131" y="3573016"/>
            <a:ext cx="3881517" cy="258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560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0A35B-8045-E177-8D95-A1CEDBAED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Содержание</a:t>
            </a:r>
            <a:endParaRPr lang="fr-BE" sz="3200" dirty="0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8B1C5E0-4D93-4322-A0EC-3DB202A69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7717" y="1340768"/>
            <a:ext cx="8640954" cy="3703069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2400" dirty="0">
                <a:latin typeface="+mj-lt"/>
              </a:rPr>
              <a:t>Краткая информация о проекте</a:t>
            </a:r>
            <a:r>
              <a:rPr lang="en-US" sz="2400" dirty="0">
                <a:latin typeface="Century Gothic" panose="020B0502020202020204" pitchFamily="34" charset="0"/>
              </a:rPr>
              <a:t> SECCA</a:t>
            </a:r>
            <a:endParaRPr lang="en-US" altLang="en-US" sz="24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2400" dirty="0">
                <a:latin typeface="+mj-lt"/>
              </a:rPr>
              <a:t>Региональная деятельность </a:t>
            </a:r>
            <a:r>
              <a:rPr lang="en-US" sz="2400" dirty="0">
                <a:latin typeface="+mj-lt"/>
              </a:rPr>
              <a:t>SECCA</a:t>
            </a:r>
            <a:endParaRPr lang="ru-RU" sz="2400" dirty="0"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400" dirty="0">
                <a:latin typeface="+mj-lt"/>
              </a:rPr>
              <a:t>Деятельность SECCA в Туркменистане - реализованная и планируемая</a:t>
            </a:r>
            <a:endParaRPr lang="en-US" sz="2400" dirty="0">
              <a:latin typeface="+mj-lt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2400" dirty="0">
                <a:latin typeface="+mj-lt"/>
              </a:rPr>
              <a:t>Развитие возобновляемой энергетики в ЕС</a:t>
            </a:r>
            <a:endParaRPr lang="en-US" sz="2400" dirty="0"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ru-RU" sz="2400" dirty="0">
                <a:latin typeface="+mj-lt"/>
              </a:rPr>
              <a:t>Опыт ЕС по внедрению энергоэффективных решений и технологий в секторе зданий</a:t>
            </a:r>
            <a:endParaRPr lang="en-US" sz="2400" dirty="0">
              <a:latin typeface="+mj-lt"/>
            </a:endParaRPr>
          </a:p>
        </p:txBody>
      </p:sp>
      <p:pic>
        <p:nvPicPr>
          <p:cNvPr id="20" name="Graphic 19" descr="Clipboard Checked with solid fill">
            <a:extLst>
              <a:ext uri="{FF2B5EF4-FFF2-40B4-BE49-F238E27FC236}">
                <a16:creationId xmlns:a16="http://schemas.microsoft.com/office/drawing/2014/main" id="{451499FE-1107-422D-9328-69F3DF60F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762" y="2702415"/>
            <a:ext cx="1800200" cy="18002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C8AFC5-CE25-4E79-975A-E038A8012F30}"/>
              </a:ext>
            </a:extLst>
          </p:cNvPr>
          <p:cNvCxnSpPr>
            <a:cxnSpLocks/>
            <a:stCxn id="10" idx="4"/>
            <a:endCxn id="13" idx="4"/>
          </p:cNvCxnSpPr>
          <p:nvPr/>
        </p:nvCxnSpPr>
        <p:spPr>
          <a:xfrm>
            <a:off x="2960325" y="1982186"/>
            <a:ext cx="0" cy="331236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9E47D5B0-EE70-4E8A-A890-39CA762D563E}"/>
              </a:ext>
            </a:extLst>
          </p:cNvPr>
          <p:cNvSpPr/>
          <p:nvPr/>
        </p:nvSpPr>
        <p:spPr>
          <a:xfrm>
            <a:off x="2718278" y="2276872"/>
            <a:ext cx="497402" cy="497402"/>
          </a:xfrm>
          <a:prstGeom prst="ellipse">
            <a:avLst/>
          </a:prstGeom>
          <a:solidFill>
            <a:srgbClr val="9CC87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40832A-65BE-4AAC-9329-6976A84439C3}"/>
              </a:ext>
            </a:extLst>
          </p:cNvPr>
          <p:cNvSpPr/>
          <p:nvPr/>
        </p:nvSpPr>
        <p:spPr>
          <a:xfrm>
            <a:off x="2711624" y="1484784"/>
            <a:ext cx="497402" cy="497402"/>
          </a:xfrm>
          <a:prstGeom prst="ellipse">
            <a:avLst/>
          </a:prstGeom>
          <a:solidFill>
            <a:srgbClr val="9CC87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059BB8D-C65D-4148-960D-A9A86ED34C94}"/>
              </a:ext>
            </a:extLst>
          </p:cNvPr>
          <p:cNvSpPr/>
          <p:nvPr/>
        </p:nvSpPr>
        <p:spPr>
          <a:xfrm>
            <a:off x="2718278" y="2990298"/>
            <a:ext cx="497402" cy="497402"/>
          </a:xfrm>
          <a:prstGeom prst="ellipse">
            <a:avLst/>
          </a:prstGeom>
          <a:solidFill>
            <a:srgbClr val="9CC87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E31578-CC48-4DB5-A217-ACD5D5F3AF73}"/>
              </a:ext>
            </a:extLst>
          </p:cNvPr>
          <p:cNvSpPr/>
          <p:nvPr/>
        </p:nvSpPr>
        <p:spPr>
          <a:xfrm>
            <a:off x="2711624" y="3939710"/>
            <a:ext cx="497402" cy="497402"/>
          </a:xfrm>
          <a:prstGeom prst="ellipse">
            <a:avLst/>
          </a:prstGeom>
          <a:solidFill>
            <a:srgbClr val="9CC87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CFA7528-1A23-4BD4-AAE9-6F850B559F83}"/>
              </a:ext>
            </a:extLst>
          </p:cNvPr>
          <p:cNvSpPr/>
          <p:nvPr/>
        </p:nvSpPr>
        <p:spPr>
          <a:xfrm>
            <a:off x="2711624" y="4797152"/>
            <a:ext cx="497402" cy="497402"/>
          </a:xfrm>
          <a:prstGeom prst="ellipse">
            <a:avLst/>
          </a:prstGeom>
          <a:solidFill>
            <a:srgbClr val="9CC87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47908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03F7DE-72E0-51D2-78E3-BEA089CC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1247040" cy="1095376"/>
          </a:xfrm>
        </p:spPr>
        <p:txBody>
          <a:bodyPr>
            <a:noAutofit/>
          </a:bodyPr>
          <a:lstStyle/>
          <a:p>
            <a:r>
              <a:rPr lang="ru-RU" b="1" dirty="0">
                <a:ea typeface="Times New Roman" panose="02020603050405020304" pitchFamily="18" charset="0"/>
              </a:rPr>
              <a:t>Запланированные мероприятия в Туркменистане на 2024 год</a:t>
            </a:r>
            <a:endParaRPr lang="fr-BE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1CE18DD-DDF9-4FBF-8090-C8E221E46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124744"/>
            <a:ext cx="11809312" cy="4248472"/>
          </a:xfrm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dk1"/>
                </a:solidFill>
                <a:latin typeface="+mj-lt"/>
                <a:cs typeface="+mn-cs"/>
              </a:rPr>
              <a:t>Международная конференция</a:t>
            </a:r>
            <a:r>
              <a:rPr lang="ru-RU" sz="2400" dirty="0">
                <a:solidFill>
                  <a:schemeClr val="dk1"/>
                </a:solidFill>
                <a:latin typeface="+mj-lt"/>
                <a:cs typeface="+mn-cs"/>
              </a:rPr>
              <a:t> "Программа Horizon Europe - возможности и потенциал развития сотрудничества в Туркменистане" (Ашхабад, ноябрь 2024 г.). Другие мероприятия:</a:t>
            </a:r>
            <a:endParaRPr lang="en-US" sz="2200" dirty="0">
              <a:solidFill>
                <a:schemeClr val="dk1"/>
              </a:solidFill>
              <a:latin typeface="+mj-lt"/>
              <a:cs typeface="+mn-cs"/>
            </a:endParaRPr>
          </a:p>
          <a:p>
            <a:pPr marL="1314900" lvl="2" indent="-3429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dk1"/>
                </a:solidFill>
                <a:latin typeface="+mj-lt"/>
                <a:cs typeface="+mn-cs"/>
              </a:rPr>
              <a:t>Лекции и круглый стол по устойчивой энергетике, ЭЭ и развитию ВИЭ для студентов высших учебных заведений, расположенных в городе Ашхабаде</a:t>
            </a:r>
          </a:p>
          <a:p>
            <a:pPr marL="1314900" lvl="2" indent="-3429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dk1"/>
                </a:solidFill>
                <a:latin typeface="+mj-lt"/>
                <a:cs typeface="+mn-cs"/>
              </a:rPr>
              <a:t>Церемония награждения самой энергоэффективной школы города Ашхабада</a:t>
            </a:r>
          </a:p>
          <a:p>
            <a:pPr marL="342900" lvl="1" indent="-342900">
              <a:lnSpc>
                <a:spcPct val="110000"/>
              </a:lnSpc>
              <a:spcBef>
                <a:spcPts val="600"/>
              </a:spcBef>
            </a:pPr>
            <a:r>
              <a:rPr lang="ru-RU" sz="2200" b="1" dirty="0">
                <a:solidFill>
                  <a:schemeClr val="dk1"/>
                </a:solidFill>
                <a:latin typeface="+mj-lt"/>
                <a:cs typeface="+mn-cs"/>
              </a:rPr>
              <a:t>Международная конференция </a:t>
            </a:r>
            <a:r>
              <a:rPr lang="ru-RU" sz="2200" dirty="0">
                <a:solidFill>
                  <a:schemeClr val="dk1"/>
                </a:solidFill>
                <a:latin typeface="+mj-lt"/>
                <a:cs typeface="+mn-cs"/>
              </a:rPr>
              <a:t>"Устойчивая энергетика в защиту окружающей среды. Изучение международного опыта" (г. Мары, декабрь 2024 г.). Другие мероприятия:</a:t>
            </a:r>
          </a:p>
          <a:p>
            <a:pPr marL="1314900" lvl="2" indent="-3429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dk1"/>
                </a:solidFill>
                <a:latin typeface="+mj-lt"/>
                <a:cs typeface="+mn-cs"/>
              </a:rPr>
              <a:t>Обучающий семинар на тему «Изучение международного опыта по внедрению энергоэффективных технологий в жилых и общественных зданиях»</a:t>
            </a:r>
          </a:p>
          <a:p>
            <a:pPr marL="1314900" lvl="2" indent="-3429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dk1"/>
                </a:solidFill>
                <a:latin typeface="+mj-lt"/>
                <a:cs typeface="+mn-cs"/>
              </a:rPr>
              <a:t>Церемония награждения самой энергоэффективной школы города Мары</a:t>
            </a:r>
            <a:endParaRPr lang="en-US" dirty="0">
              <a:solidFill>
                <a:schemeClr val="dk1"/>
              </a:solidFill>
              <a:latin typeface="+mj-lt"/>
              <a:cs typeface="+mn-cs"/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kern="1200" dirty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j-lt"/>
              <a:ea typeface="Calibri" panose="020F0502020204030204" pitchFamily="34" charset="0"/>
            </a:endParaRPr>
          </a:p>
          <a:p>
            <a:pPr marL="342900" indent="-342900" algn="l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j-lt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bs-Latn-BA" sz="2400" dirty="0">
              <a:latin typeface="+mj-lt"/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BE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9723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34676A2-6409-8A25-0C8D-23F122269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64" y="4509120"/>
            <a:ext cx="11449272" cy="1106374"/>
          </a:xfrm>
        </p:spPr>
        <p:txBody>
          <a:bodyPr/>
          <a:lstStyle/>
          <a:p>
            <a:r>
              <a:rPr lang="ru-RU" sz="3600" dirty="0">
                <a:latin typeface="+mj-lt"/>
              </a:rPr>
              <a:t>Развитие возобновляемой энергетики в ЕС</a:t>
            </a:r>
            <a:br>
              <a:rPr lang="en-US" sz="3600" dirty="0">
                <a:latin typeface="+mj-lt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6821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03F7DE-72E0-51D2-78E3-BEA089CC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0"/>
            <a:ext cx="11665296" cy="1095376"/>
          </a:xfrm>
        </p:spPr>
        <p:txBody>
          <a:bodyPr>
            <a:noAutofit/>
          </a:bodyPr>
          <a:lstStyle/>
          <a:p>
            <a:r>
              <a:rPr lang="kk-KZ" sz="3200" dirty="0"/>
              <a:t>Хронология </a:t>
            </a:r>
            <a:r>
              <a:rPr lang="ru-RU" sz="3200" dirty="0"/>
              <a:t>развития возобновляемой энергетики в ЕС</a:t>
            </a:r>
            <a:r>
              <a:rPr lang="kk-KZ" sz="3200" dirty="0"/>
              <a:t> </a:t>
            </a:r>
            <a:endParaRPr lang="fr-BE" sz="3200" b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D4539C-3FFC-959A-5B72-60BD31F0F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7969" y="1340768"/>
            <a:ext cx="9431151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+mj-lt"/>
                <a:ea typeface="Times New Roman" panose="02020603050405020304" pitchFamily="18" charset="0"/>
              </a:rPr>
              <a:t>Германия ввела первый фиксированный тариф на возобновляемые источники энергии (ВИЭ)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+mj-lt"/>
              </a:rPr>
              <a:t>Энергия будущего: ВИЭ: ориентировочная цель ЕС – к 2010 году доля ВИЭ</a:t>
            </a:r>
            <a:r>
              <a:rPr lang="en-US" sz="2000" dirty="0">
                <a:latin typeface="+mj-lt"/>
              </a:rPr>
              <a:t> -</a:t>
            </a:r>
            <a:r>
              <a:rPr lang="ru-RU" sz="2000" dirty="0">
                <a:latin typeface="+mj-lt"/>
              </a:rPr>
              <a:t>12%</a:t>
            </a:r>
            <a:endParaRPr lang="en-US" sz="20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sz="20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latin typeface="+mj-lt"/>
              </a:rPr>
              <a:t>Директива о производстве электроэнергии из ВИЭ: национальные ориентировочные целевые показатели</a:t>
            </a:r>
            <a:endParaRPr lang="en-US" sz="2000" dirty="0">
              <a:latin typeface="+mj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latin typeface="+mj-lt"/>
              </a:rPr>
              <a:t>Директива по возобновляемым источникам энергии: цель ЕС - 20% ВИЭ к 2020 году и обязательные цели</a:t>
            </a:r>
            <a:r>
              <a:rPr lang="es-ES" dirty="0">
                <a:latin typeface="+mj-lt"/>
              </a:rPr>
              <a:t> </a:t>
            </a:r>
            <a:r>
              <a:rPr lang="kk-KZ" dirty="0">
                <a:latin typeface="+mj-lt"/>
              </a:rPr>
              <a:t>на национальном уровне</a:t>
            </a:r>
            <a:endParaRPr lang="ru-RU" dirty="0">
              <a:latin typeface="+mj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latin typeface="+mj-lt"/>
              </a:rPr>
              <a:t>Производство энергии на ветряных станциях на суше дешевле, чем использование угля, газа и атомной энергии</a:t>
            </a:r>
            <a:endParaRPr lang="en-US" dirty="0">
              <a:latin typeface="+mj-lt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ru-RU" dirty="0">
                <a:latin typeface="+mj-lt"/>
              </a:rPr>
              <a:t>Пересмотр Директивы по возобновляемым источникам энергии: целевой показатель доли ВИЭ - 32% к 2030 году</a:t>
            </a:r>
            <a:endParaRPr lang="en-US" dirty="0"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8380644-74E2-4DEE-94A7-F26FDB0DE484}"/>
              </a:ext>
            </a:extLst>
          </p:cNvPr>
          <p:cNvCxnSpPr>
            <a:cxnSpLocks/>
            <a:stCxn id="8" idx="4"/>
            <a:endCxn id="16" idx="0"/>
          </p:cNvCxnSpPr>
          <p:nvPr/>
        </p:nvCxnSpPr>
        <p:spPr>
          <a:xfrm>
            <a:off x="1454811" y="1988840"/>
            <a:ext cx="0" cy="374441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9746FE9B-C5A0-4B61-AEC5-0D15A76438F9}"/>
              </a:ext>
            </a:extLst>
          </p:cNvPr>
          <p:cNvSpPr/>
          <p:nvPr/>
        </p:nvSpPr>
        <p:spPr>
          <a:xfrm>
            <a:off x="911424" y="1268760"/>
            <a:ext cx="1086774" cy="720080"/>
          </a:xfrm>
          <a:prstGeom prst="ellipse">
            <a:avLst/>
          </a:prstGeom>
          <a:solidFill>
            <a:srgbClr val="9CC87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/>
              <a:t>1991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7F9447-E2F9-45D9-8878-82336F37FB17}"/>
              </a:ext>
            </a:extLst>
          </p:cNvPr>
          <p:cNvSpPr/>
          <p:nvPr/>
        </p:nvSpPr>
        <p:spPr>
          <a:xfrm>
            <a:off x="911424" y="2132856"/>
            <a:ext cx="1086774" cy="720080"/>
          </a:xfrm>
          <a:prstGeom prst="ellipse">
            <a:avLst/>
          </a:prstGeom>
          <a:solidFill>
            <a:srgbClr val="9CC87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/>
              <a:t>1997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F33872F-9AAE-4C93-A224-C56184127810}"/>
              </a:ext>
            </a:extLst>
          </p:cNvPr>
          <p:cNvSpPr/>
          <p:nvPr/>
        </p:nvSpPr>
        <p:spPr>
          <a:xfrm>
            <a:off x="911424" y="3140968"/>
            <a:ext cx="1086774" cy="720080"/>
          </a:xfrm>
          <a:prstGeom prst="ellipse">
            <a:avLst/>
          </a:prstGeom>
          <a:solidFill>
            <a:srgbClr val="9CC87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/>
              <a:t>2001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3486B21-8C65-46D2-B0A7-038974E868F5}"/>
              </a:ext>
            </a:extLst>
          </p:cNvPr>
          <p:cNvSpPr/>
          <p:nvPr/>
        </p:nvSpPr>
        <p:spPr>
          <a:xfrm>
            <a:off x="911424" y="4015605"/>
            <a:ext cx="1086774" cy="720080"/>
          </a:xfrm>
          <a:prstGeom prst="ellipse">
            <a:avLst/>
          </a:prstGeom>
          <a:solidFill>
            <a:srgbClr val="9CC87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/>
              <a:t>2009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BC22A5-1BA2-4AFE-9D8C-F15C0A277B69}"/>
              </a:ext>
            </a:extLst>
          </p:cNvPr>
          <p:cNvSpPr/>
          <p:nvPr/>
        </p:nvSpPr>
        <p:spPr>
          <a:xfrm>
            <a:off x="911424" y="4879701"/>
            <a:ext cx="1086774" cy="720080"/>
          </a:xfrm>
          <a:prstGeom prst="ellipse">
            <a:avLst/>
          </a:prstGeom>
          <a:solidFill>
            <a:srgbClr val="9CC87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/>
              <a:t>2014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8915C2-4E5D-413B-BA6E-759996A8E697}"/>
              </a:ext>
            </a:extLst>
          </p:cNvPr>
          <p:cNvSpPr/>
          <p:nvPr/>
        </p:nvSpPr>
        <p:spPr>
          <a:xfrm>
            <a:off x="911424" y="5733256"/>
            <a:ext cx="1086774" cy="720080"/>
          </a:xfrm>
          <a:prstGeom prst="ellipse">
            <a:avLst/>
          </a:prstGeom>
          <a:solidFill>
            <a:srgbClr val="9CC87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713599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03F7DE-72E0-51D2-78E3-BEA089CCC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kk-KZ" sz="3200" dirty="0"/>
            </a:br>
            <a:r>
              <a:rPr lang="kk-KZ" sz="3200" dirty="0"/>
              <a:t>Хронология </a:t>
            </a:r>
            <a:r>
              <a:rPr lang="ru-RU" sz="3200" dirty="0"/>
              <a:t>развития возобновляемой энергетики в ЕС </a:t>
            </a:r>
            <a:r>
              <a:rPr lang="en-US" sz="3200" dirty="0"/>
              <a:t>(</a:t>
            </a:r>
            <a:r>
              <a:rPr lang="ru-RU" sz="3200" dirty="0"/>
              <a:t>2</a:t>
            </a:r>
            <a:r>
              <a:rPr lang="en-US" sz="3200" dirty="0"/>
              <a:t>)</a:t>
            </a:r>
            <a:r>
              <a:rPr lang="kk-KZ" sz="3200" dirty="0"/>
              <a:t> </a:t>
            </a:r>
            <a:br>
              <a:rPr lang="fr-BE" sz="3200" dirty="0"/>
            </a:br>
            <a:endParaRPr lang="fr-BE" sz="3200" b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D4539C-3FFC-959A-5B72-60BD31F0F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7969" y="1639341"/>
            <a:ext cx="10074031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latin typeface="+mj-lt"/>
              </a:rPr>
              <a:t>Fit for 55: </a:t>
            </a:r>
            <a:r>
              <a:rPr lang="ru-RU" dirty="0">
                <a:latin typeface="+mj-lt"/>
              </a:rPr>
              <a:t>Еврокомиссия предложила пересмотреть Директиву и повысить целевой показатель на 2030 год до 40%</a:t>
            </a: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ru-RU" i="1" dirty="0">
                <a:latin typeface="+mj-lt"/>
              </a:rPr>
              <a:t>Fit for 55 — это пакет мер Европейского Союза, призванный сократить выбросы парниковых газов в ЕС на 55% к 2030 году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dirty="0">
                <a:latin typeface="+mj-lt"/>
              </a:rPr>
              <a:t>План </a:t>
            </a:r>
            <a:r>
              <a:rPr lang="ru-RU" dirty="0" err="1">
                <a:latin typeface="+mj-lt"/>
              </a:rPr>
              <a:t>REPowerEU</a:t>
            </a:r>
            <a:r>
              <a:rPr lang="ru-RU" dirty="0">
                <a:latin typeface="+mj-lt"/>
              </a:rPr>
              <a:t>: новое предложение ЕС по дальнейшему повышению цели использования возобновляемых источников энергии</a:t>
            </a:r>
            <a:endParaRPr lang="en-US" dirty="0">
              <a:latin typeface="+mj-lt"/>
            </a:endParaRP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ru-RU" i="1" dirty="0">
                <a:latin typeface="+mj-lt"/>
              </a:rPr>
              <a:t>План REPowerEU - </a:t>
            </a:r>
            <a:r>
              <a:rPr lang="ru-RU" b="1" i="1" dirty="0">
                <a:latin typeface="+mj-lt"/>
              </a:rPr>
              <a:t>план</a:t>
            </a:r>
            <a:r>
              <a:rPr lang="ru-RU" i="1" dirty="0">
                <a:latin typeface="+mj-lt"/>
              </a:rPr>
              <a:t> по быстрому снижению зависимости от российских энергоресурсов и ускорению перехода к «зеленой» экономике</a:t>
            </a:r>
            <a:endParaRPr lang="kk-KZ" i="1" dirty="0">
              <a:latin typeface="+mj-lt"/>
            </a:endParaRPr>
          </a:p>
          <a:p>
            <a:pPr marL="0" lvl="2">
              <a:spcBef>
                <a:spcPts val="600"/>
              </a:spcBef>
              <a:spcAft>
                <a:spcPts val="1200"/>
              </a:spcAft>
            </a:pPr>
            <a:r>
              <a:rPr lang="ru-RU" dirty="0">
                <a:latin typeface="+mj-lt"/>
              </a:rPr>
              <a:t>Пересмотренная Директива EU/2023/2413 вступила в силу</a:t>
            </a:r>
            <a:endParaRPr lang="en-US" dirty="0">
              <a:latin typeface="+mj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8380644-74E2-4DEE-94A7-F26FDB0DE484}"/>
              </a:ext>
            </a:extLst>
          </p:cNvPr>
          <p:cNvCxnSpPr>
            <a:cxnSpLocks/>
            <a:stCxn id="8" idx="4"/>
            <a:endCxn id="11" idx="4"/>
          </p:cNvCxnSpPr>
          <p:nvPr/>
        </p:nvCxnSpPr>
        <p:spPr>
          <a:xfrm flipH="1">
            <a:off x="1441023" y="2215405"/>
            <a:ext cx="13788" cy="372333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9746FE9B-C5A0-4B61-AEC5-0D15A76438F9}"/>
              </a:ext>
            </a:extLst>
          </p:cNvPr>
          <p:cNvSpPr/>
          <p:nvPr/>
        </p:nvSpPr>
        <p:spPr>
          <a:xfrm>
            <a:off x="911424" y="1495325"/>
            <a:ext cx="1086774" cy="720080"/>
          </a:xfrm>
          <a:prstGeom prst="ellipse">
            <a:avLst/>
          </a:prstGeom>
          <a:solidFill>
            <a:srgbClr val="9CC87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/>
              <a:t>2021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7F9447-E2F9-45D9-8878-82336F37FB17}"/>
              </a:ext>
            </a:extLst>
          </p:cNvPr>
          <p:cNvSpPr/>
          <p:nvPr/>
        </p:nvSpPr>
        <p:spPr>
          <a:xfrm>
            <a:off x="911424" y="3284984"/>
            <a:ext cx="1086774" cy="720080"/>
          </a:xfrm>
          <a:prstGeom prst="ellipse">
            <a:avLst/>
          </a:prstGeom>
          <a:solidFill>
            <a:srgbClr val="9CC87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/>
              <a:t>2022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B63A382-FA03-4CB6-9FDE-2DF13DD68222}"/>
              </a:ext>
            </a:extLst>
          </p:cNvPr>
          <p:cNvSpPr/>
          <p:nvPr/>
        </p:nvSpPr>
        <p:spPr>
          <a:xfrm>
            <a:off x="780712" y="5085184"/>
            <a:ext cx="1320621" cy="853556"/>
          </a:xfrm>
          <a:prstGeom prst="ellipse">
            <a:avLst/>
          </a:prstGeom>
          <a:solidFill>
            <a:srgbClr val="9CC87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20.11. 2023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2579874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03F7DE-72E0-51D2-78E3-BEA089CCC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>
              <a:lnSpc>
                <a:spcPct val="115000"/>
              </a:lnSpc>
            </a:pPr>
            <a:r>
              <a:rPr lang="ru-RU" sz="3200" dirty="0"/>
              <a:t>Возобновляемая </a:t>
            </a:r>
            <a:r>
              <a:rPr lang="ru-RU" sz="3200" dirty="0" err="1"/>
              <a:t>энерг</a:t>
            </a:r>
            <a:r>
              <a:rPr lang="kk-KZ" sz="3200" dirty="0"/>
              <a:t>етика</a:t>
            </a:r>
            <a:r>
              <a:rPr lang="ru-RU" sz="3200" dirty="0"/>
              <a:t> в ЕС</a:t>
            </a:r>
            <a:endParaRPr lang="fr-BE" sz="3200" b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D4539C-3FFC-959A-5B72-60BD31F0F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760"/>
            <a:ext cx="11582400" cy="4525963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b="1" dirty="0">
                <a:latin typeface="+mj-lt"/>
              </a:rPr>
              <a:t>Почему ЕС увеличивает долю возобновляемых источников энергии в своем энергобалансе?</a:t>
            </a: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В соответствии с Европейским «Зеленым Курсом» (</a:t>
            </a:r>
            <a:r>
              <a:rPr lang="en-US" dirty="0">
                <a:latin typeface="+mj-lt"/>
              </a:rPr>
              <a:t>Green Deal) </a:t>
            </a:r>
            <a:r>
              <a:rPr lang="ru-RU" dirty="0">
                <a:latin typeface="+mj-lt"/>
              </a:rPr>
              <a:t>возобновляемые источники энергии являются основой перехода к «чистой» энергетике</a:t>
            </a:r>
            <a:endParaRPr lang="en-US" dirty="0">
              <a:latin typeface="+mj-lt"/>
            </a:endParaRPr>
          </a:p>
          <a:p>
            <a:pPr lvl="2"/>
            <a:r>
              <a:rPr lang="ru-RU" i="1" dirty="0">
                <a:latin typeface="+mj-lt"/>
              </a:rPr>
              <a:t>Европейский </a:t>
            </a:r>
            <a:r>
              <a:rPr lang="ru-RU" b="1" i="1" dirty="0">
                <a:latin typeface="+mj-lt"/>
              </a:rPr>
              <a:t>«Зеленый Курс»</a:t>
            </a:r>
            <a:r>
              <a:rPr lang="ru-RU" i="1" dirty="0">
                <a:latin typeface="+mj-lt"/>
              </a:rPr>
              <a:t> — это амбициозная стратегия ЕС в области климата, целью которой является превращение Европы в первый климатически нейтральный континент к 2050 году</a:t>
            </a: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ВИЭ имеют низкую стоимость (производство становится дешевле) и энергию из них можно производить в домашних условиях</a:t>
            </a: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Снижают зависимость Европы от внешних поставщиков</a:t>
            </a: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Способствуют достижению цели ЕС по климатической нейтральности к 2050 году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1518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03F7DE-72E0-51D2-78E3-BEA089CCC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>
              <a:lnSpc>
                <a:spcPct val="115000"/>
              </a:lnSpc>
            </a:pPr>
            <a:r>
              <a:rPr lang="ru-RU" sz="3200" dirty="0"/>
              <a:t>Возобновляемая </a:t>
            </a:r>
            <a:r>
              <a:rPr lang="ru-RU" sz="3200" dirty="0" err="1"/>
              <a:t>энерг</a:t>
            </a:r>
            <a:r>
              <a:rPr lang="kk-KZ" sz="3200" dirty="0"/>
              <a:t>етика</a:t>
            </a:r>
            <a:r>
              <a:rPr lang="ru-RU" sz="3200" dirty="0"/>
              <a:t> в ЕС </a:t>
            </a:r>
            <a:r>
              <a:rPr lang="en-US" sz="3200" dirty="0"/>
              <a:t>(2)</a:t>
            </a:r>
            <a:endParaRPr lang="fr-BE" sz="3200" b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D4539C-3FFC-959A-5B72-60BD31F0F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760"/>
            <a:ext cx="11582400" cy="4525963"/>
          </a:xfrm>
        </p:spPr>
        <p:txBody>
          <a:bodyPr/>
          <a:lstStyle/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ЕС лидирует в разработке технологий в области возобновляемых источников энергии в мире</a:t>
            </a: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С момента принятия Директивы по возобновляемым источникам энергии (2009/28/EC) доля ВИЭ в энергопотреблении ЕС увеличилась с 12,5% в 2010 году до 21,8% в 2021 году</a:t>
            </a: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В июле 2021 года Комиссия предложила пересмотреть директиву, увеличив целевой показатель на 2030 год с 32% до 40%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В соответствии с пересмотренной Директивой </a:t>
            </a:r>
            <a:r>
              <a:rPr lang="en-US" dirty="0">
                <a:latin typeface="+mj-lt"/>
              </a:rPr>
              <a:t>EU/2023/2413:</a:t>
            </a:r>
          </a:p>
          <a:p>
            <a:pPr marL="1314900" lvl="2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dirty="0">
                <a:latin typeface="+mj-lt"/>
              </a:rPr>
              <a:t>Доля энергии из ВИЭ в валовом конечном потреблении энергии в 2030 году должна составить не менее 42,5%</a:t>
            </a:r>
          </a:p>
          <a:p>
            <a:pPr marL="1314900" lvl="2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dirty="0">
                <a:latin typeface="+mj-lt"/>
              </a:rPr>
              <a:t>Государства-члены ЕС должны коллективно стремиться увеличить эту долю до 45%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1211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03F7DE-72E0-51D2-78E3-BEA089CCC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>
              <a:lnSpc>
                <a:spcPct val="115000"/>
              </a:lnSpc>
            </a:pPr>
            <a:r>
              <a:rPr lang="ru-RU" sz="3200" dirty="0"/>
              <a:t>Возобновляемая </a:t>
            </a:r>
            <a:r>
              <a:rPr lang="ru-RU" sz="3200" dirty="0" err="1"/>
              <a:t>энерг</a:t>
            </a:r>
            <a:r>
              <a:rPr lang="kk-KZ" sz="3200" dirty="0"/>
              <a:t>етика</a:t>
            </a:r>
            <a:r>
              <a:rPr lang="ru-RU" sz="3200" dirty="0"/>
              <a:t> в ЕС </a:t>
            </a:r>
            <a:r>
              <a:rPr lang="en-US" sz="3200" dirty="0">
                <a:latin typeface="+mj-lt"/>
              </a:rPr>
              <a:t>(</a:t>
            </a:r>
            <a:r>
              <a:rPr lang="ru-RU" sz="3200" dirty="0">
                <a:latin typeface="+mj-lt"/>
              </a:rPr>
              <a:t>3</a:t>
            </a:r>
            <a:r>
              <a:rPr lang="en-US" sz="3200" dirty="0">
                <a:latin typeface="+mj-lt"/>
              </a:rPr>
              <a:t>)</a:t>
            </a:r>
            <a:endParaRPr lang="fr-BE" sz="3200" dirty="0">
              <a:latin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D4539C-3FFC-959A-5B72-60BD31F0F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4744"/>
            <a:ext cx="11582400" cy="4525963"/>
          </a:xfrm>
        </p:spPr>
        <p:txBody>
          <a:bodyPr/>
          <a:lstStyle/>
          <a:p>
            <a:pPr algn="l">
              <a:lnSpc>
                <a:spcPct val="107000"/>
              </a:lnSpc>
              <a:spcBef>
                <a:spcPts val="0"/>
              </a:spcBef>
            </a:pPr>
            <a:endParaRPr lang="en-US" sz="2400" dirty="0">
              <a:latin typeface="+mj-lt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Доли различных источников энергии </a:t>
            </a:r>
            <a:r>
              <a:rPr lang="ru-RU" sz="2400" u="sng" dirty="0">
                <a:latin typeface="+mj-lt"/>
              </a:rPr>
              <a:t>в общем производстве энергии </a:t>
            </a:r>
            <a:r>
              <a:rPr lang="ru-RU" sz="2400" dirty="0">
                <a:latin typeface="+mj-lt"/>
              </a:rPr>
              <a:t>в ЕС в 2021 году</a:t>
            </a:r>
            <a:r>
              <a:rPr lang="en-US" sz="2400" dirty="0">
                <a:latin typeface="+mj-lt"/>
              </a:rPr>
              <a:t>:</a:t>
            </a:r>
          </a:p>
          <a:p>
            <a:pPr marL="1314900" lvl="2" indent="-342900">
              <a:lnSpc>
                <a:spcPct val="107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400" b="1" dirty="0">
                <a:latin typeface="+mj-lt"/>
              </a:rPr>
              <a:t>ВЭ</a:t>
            </a:r>
            <a:r>
              <a:rPr lang="en-US" sz="2400" b="1" dirty="0">
                <a:latin typeface="+mj-lt"/>
              </a:rPr>
              <a:t> - 41%</a:t>
            </a:r>
          </a:p>
          <a:p>
            <a:pPr marL="1314900" lvl="2" indent="-342900">
              <a:lnSpc>
                <a:spcPct val="107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latin typeface="+mj-lt"/>
              </a:rPr>
              <a:t>Атомная энергия</a:t>
            </a:r>
            <a:r>
              <a:rPr lang="en-US" sz="2400" dirty="0">
                <a:latin typeface="+mj-lt"/>
              </a:rPr>
              <a:t> - 31%</a:t>
            </a:r>
          </a:p>
          <a:p>
            <a:pPr marL="1314900" lvl="2" indent="-342900">
              <a:lnSpc>
                <a:spcPct val="107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latin typeface="+mj-lt"/>
              </a:rPr>
              <a:t>Твердое ископаемое топливо </a:t>
            </a:r>
          </a:p>
          <a:p>
            <a:pPr lvl="2">
              <a:lnSpc>
                <a:spcPct val="107000"/>
              </a:lnSpc>
              <a:spcBef>
                <a:spcPts val="600"/>
              </a:spcBef>
            </a:pPr>
            <a:r>
              <a:rPr lang="en-US" sz="2400" dirty="0">
                <a:latin typeface="+mj-lt"/>
              </a:rPr>
              <a:t> - 18%</a:t>
            </a:r>
          </a:p>
          <a:p>
            <a:pPr marL="1314900" lvl="2" indent="-342900">
              <a:lnSpc>
                <a:spcPct val="107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latin typeface="+mj-lt"/>
              </a:rPr>
              <a:t>Природный газ - 6%</a:t>
            </a:r>
          </a:p>
          <a:p>
            <a:pPr marL="1314900" lvl="2" indent="-342900">
              <a:lnSpc>
                <a:spcPct val="107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latin typeface="+mj-lt"/>
              </a:rPr>
              <a:t>Сырая нефть</a:t>
            </a:r>
            <a:r>
              <a:rPr lang="en-US" sz="2400" dirty="0">
                <a:latin typeface="+mj-lt"/>
              </a:rPr>
              <a:t> - 3%</a:t>
            </a:r>
          </a:p>
          <a:p>
            <a:pPr lvl="2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5DEECC-BED7-4EE9-BBD3-96508B29D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771" y="2060848"/>
            <a:ext cx="3680749" cy="342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90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03F7DE-72E0-51D2-78E3-BEA089CCC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>
              <a:lnSpc>
                <a:spcPct val="115000"/>
              </a:lnSpc>
            </a:pPr>
            <a:r>
              <a:rPr lang="ru-RU" sz="3200" dirty="0"/>
              <a:t>Возобновляемая </a:t>
            </a:r>
            <a:r>
              <a:rPr lang="ru-RU" sz="3200" dirty="0" err="1"/>
              <a:t>энерг</a:t>
            </a:r>
            <a:r>
              <a:rPr lang="kk-KZ" sz="3200" dirty="0"/>
              <a:t>етика</a:t>
            </a:r>
            <a:r>
              <a:rPr lang="ru-RU" sz="3200" dirty="0"/>
              <a:t> в ЕС </a:t>
            </a:r>
            <a:r>
              <a:rPr lang="en-US" sz="3200" dirty="0">
                <a:latin typeface="+mj-lt"/>
              </a:rPr>
              <a:t>(</a:t>
            </a:r>
            <a:r>
              <a:rPr lang="ru-RU" sz="3200" dirty="0">
                <a:latin typeface="+mj-lt"/>
              </a:rPr>
              <a:t>4</a:t>
            </a:r>
            <a:r>
              <a:rPr lang="en-US" sz="3200" dirty="0">
                <a:latin typeface="+mj-lt"/>
              </a:rPr>
              <a:t>)</a:t>
            </a:r>
            <a:endParaRPr lang="fr-BE" sz="3200" dirty="0">
              <a:latin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D4539C-3FFC-959A-5B72-60BD31F0F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1309"/>
            <a:ext cx="11582400" cy="4525963"/>
          </a:xfrm>
        </p:spPr>
        <p:txBody>
          <a:bodyPr/>
          <a:lstStyle/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Доли различных источников энергии в </a:t>
            </a:r>
            <a:r>
              <a:rPr lang="ru-RU" sz="2400" u="sng" dirty="0">
                <a:latin typeface="+mj-lt"/>
              </a:rPr>
              <a:t>производстве электроэнергии </a:t>
            </a:r>
            <a:r>
              <a:rPr lang="ru-RU" sz="2400" dirty="0">
                <a:latin typeface="+mj-lt"/>
              </a:rPr>
              <a:t>в 2021 году</a:t>
            </a:r>
            <a:r>
              <a:rPr lang="en-US" sz="2400" dirty="0">
                <a:latin typeface="+mj-lt"/>
              </a:rPr>
              <a:t>: </a:t>
            </a:r>
          </a:p>
          <a:p>
            <a:pPr marL="1314900" lvl="2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kk-KZ" sz="2400" b="1" dirty="0">
                <a:latin typeface="+mj-lt"/>
              </a:rPr>
              <a:t>ВЭ</a:t>
            </a:r>
            <a:r>
              <a:rPr lang="en-US" sz="2400" b="1" dirty="0">
                <a:latin typeface="+mj-lt"/>
              </a:rPr>
              <a:t> - 38% </a:t>
            </a:r>
          </a:p>
          <a:p>
            <a:pPr marL="1714500" lvl="3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k-KZ" sz="2400" i="1" dirty="0">
                <a:latin typeface="+mj-lt"/>
              </a:rPr>
              <a:t>ВЭС</a:t>
            </a:r>
            <a:r>
              <a:rPr lang="en-US" sz="2400" i="1" dirty="0">
                <a:latin typeface="+mj-lt"/>
              </a:rPr>
              <a:t>– 13%</a:t>
            </a:r>
          </a:p>
          <a:p>
            <a:pPr marL="1714500" lvl="3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k-KZ" sz="2400" i="1" dirty="0">
                <a:latin typeface="+mj-lt"/>
              </a:rPr>
              <a:t>ГЭС</a:t>
            </a:r>
            <a:r>
              <a:rPr lang="en-US" sz="2400" i="1" dirty="0">
                <a:latin typeface="+mj-lt"/>
              </a:rPr>
              <a:t>– 13%</a:t>
            </a:r>
          </a:p>
          <a:p>
            <a:pPr marL="1714500" lvl="3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k-KZ" sz="2400" i="1" dirty="0">
                <a:latin typeface="+mj-lt"/>
              </a:rPr>
              <a:t>Биотопливо</a:t>
            </a:r>
            <a:r>
              <a:rPr lang="en-US" sz="2400" i="1" dirty="0">
                <a:latin typeface="+mj-lt"/>
              </a:rPr>
              <a:t> – 6%</a:t>
            </a:r>
          </a:p>
          <a:p>
            <a:pPr marL="1714500" lvl="3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k-KZ" sz="2400" i="1" dirty="0">
                <a:latin typeface="+mj-lt"/>
              </a:rPr>
              <a:t>Солнечная энергетика </a:t>
            </a:r>
            <a:r>
              <a:rPr lang="en-US" sz="2400" i="1" dirty="0">
                <a:latin typeface="+mj-lt"/>
              </a:rPr>
              <a:t>6%</a:t>
            </a:r>
          </a:p>
          <a:p>
            <a:pPr marL="1314900" lvl="2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kk-KZ" sz="2400" dirty="0">
                <a:latin typeface="+mj-lt"/>
              </a:rPr>
              <a:t>Ископаемое топливо</a:t>
            </a:r>
            <a:r>
              <a:rPr lang="en-US" sz="2400" dirty="0">
                <a:latin typeface="+mj-lt"/>
              </a:rPr>
              <a:t>- 36%</a:t>
            </a:r>
          </a:p>
          <a:p>
            <a:pPr marL="1314900" lvl="2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kk-KZ" sz="2400" dirty="0">
                <a:latin typeface="+mj-lt"/>
              </a:rPr>
              <a:t>АЭС</a:t>
            </a:r>
            <a:r>
              <a:rPr lang="en-US" sz="2400" dirty="0">
                <a:latin typeface="+mj-lt"/>
              </a:rPr>
              <a:t>- 25%</a:t>
            </a:r>
          </a:p>
          <a:p>
            <a:pPr marL="1314900" lvl="2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3835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03F7DE-72E0-51D2-78E3-BEA089CCC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>
              <a:lnSpc>
                <a:spcPct val="115000"/>
              </a:lnSpc>
            </a:pPr>
            <a:r>
              <a:rPr lang="ru-RU" sz="3600" dirty="0"/>
              <a:t>Возобновляемая </a:t>
            </a:r>
            <a:r>
              <a:rPr lang="ru-RU" sz="3600" dirty="0" err="1"/>
              <a:t>энерг</a:t>
            </a:r>
            <a:r>
              <a:rPr lang="kk-KZ" sz="3600" dirty="0"/>
              <a:t>етика</a:t>
            </a:r>
            <a:r>
              <a:rPr lang="ru-RU" sz="3600" dirty="0"/>
              <a:t> в ЕС</a:t>
            </a:r>
            <a:r>
              <a:rPr lang="en-US" sz="3600" dirty="0">
                <a:latin typeface="+mj-lt"/>
              </a:rPr>
              <a:t> (5)</a:t>
            </a:r>
            <a:br>
              <a:rPr lang="en-US" sz="3600" dirty="0">
                <a:latin typeface="+mj-lt"/>
              </a:rPr>
            </a:br>
            <a:r>
              <a:rPr lang="ru-RU" sz="2700" dirty="0">
                <a:latin typeface="+mj-lt"/>
              </a:rPr>
              <a:t>Производство электроэнергии по источникам, 2021 г.</a:t>
            </a:r>
            <a:r>
              <a:rPr lang="en-US" sz="2700" dirty="0">
                <a:latin typeface="+mj-lt"/>
              </a:rPr>
              <a:t> (%) </a:t>
            </a:r>
            <a:endParaRPr lang="fr-BE" sz="320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BBEB2F-67F9-4E26-9CB6-AA8CAE601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1268760"/>
            <a:ext cx="9495084" cy="46824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160055-F36B-422A-8C10-42283CA5EB0D}"/>
              </a:ext>
            </a:extLst>
          </p:cNvPr>
          <p:cNvSpPr txBox="1"/>
          <p:nvPr/>
        </p:nvSpPr>
        <p:spPr>
          <a:xfrm>
            <a:off x="2145532" y="5755289"/>
            <a:ext cx="87750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2000" b="0" i="0" u="none" strike="noStrike" baseline="0" dirty="0">
                <a:solidFill>
                  <a:srgbClr val="000000"/>
                </a:solidFill>
                <a:latin typeface="+mj-lt"/>
              </a:rPr>
              <a:t>Ис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к. </a:t>
            </a:r>
            <a:r>
              <a:rPr lang="kk-KZ" sz="2000" dirty="0">
                <a:solidFill>
                  <a:srgbClr val="000000"/>
                </a:solidFill>
                <a:latin typeface="+mj-lt"/>
              </a:rPr>
              <a:t>топливо  Атомная эн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      </a:t>
            </a:r>
            <a:r>
              <a:rPr lang="kk-KZ" sz="2000" b="0" i="0" u="none" strike="noStrike" baseline="0" dirty="0">
                <a:solidFill>
                  <a:srgbClr val="000000"/>
                </a:solidFill>
                <a:latin typeface="+mj-lt"/>
              </a:rPr>
              <a:t>Ветер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   </a:t>
            </a:r>
            <a:r>
              <a:rPr lang="kk-KZ" sz="2000" b="0" i="0" u="none" strike="noStrike" baseline="0" dirty="0">
                <a:solidFill>
                  <a:srgbClr val="000000"/>
                </a:solidFill>
                <a:latin typeface="+mj-lt"/>
              </a:rPr>
              <a:t>Гидро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   </a:t>
            </a:r>
            <a:r>
              <a:rPr lang="kk-KZ" sz="2000" dirty="0">
                <a:solidFill>
                  <a:srgbClr val="000000"/>
                </a:solidFill>
                <a:latin typeface="+mj-lt"/>
              </a:rPr>
              <a:t>Био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 </a:t>
            </a:r>
            <a:r>
              <a:rPr lang="kk-KZ" sz="2000" b="0" i="0" u="none" strike="noStrike" baseline="0" dirty="0">
                <a:solidFill>
                  <a:srgbClr val="000000"/>
                </a:solidFill>
                <a:latin typeface="+mj-lt"/>
              </a:rPr>
              <a:t>Солнце  Прочие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1868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80255-23AA-9F90-6FEA-BEE300C15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1C17C4-2072-5F2B-4186-E50038962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4653136"/>
            <a:ext cx="10729192" cy="1106374"/>
          </a:xfrm>
        </p:spPr>
        <p:txBody>
          <a:bodyPr lIns="91440" tIns="45720" rIns="91440" bIns="45720" anchor="t"/>
          <a:lstStyle/>
          <a:p>
            <a:r>
              <a:rPr lang="ru-RU" sz="2800" dirty="0">
                <a:latin typeface="+mj-lt"/>
              </a:rPr>
              <a:t>Опыт ЕС по внедрению энергоэффективных решений и технологий в секторе зданий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1568597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31224-CD6E-616D-6032-B4D5E27AE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725144"/>
            <a:ext cx="11449272" cy="1106374"/>
          </a:xfrm>
        </p:spPr>
        <p:txBody>
          <a:bodyPr/>
          <a:lstStyle/>
          <a:p>
            <a:r>
              <a:rPr lang="ru-RU" sz="4000" dirty="0">
                <a:latin typeface="+mj-lt"/>
              </a:rPr>
              <a:t>Краткая информация о проекте</a:t>
            </a:r>
            <a:r>
              <a:rPr lang="en-US" sz="4000" dirty="0">
                <a:latin typeface="Century Gothic" panose="020B0502020202020204" pitchFamily="34" charset="0"/>
              </a:rPr>
              <a:t> SECCA</a:t>
            </a:r>
            <a:br>
              <a:rPr lang="en-US" altLang="en-US" sz="4000" dirty="0">
                <a:latin typeface="Century Gothic" panose="020B0502020202020204" pitchFamily="34" charset="0"/>
              </a:rPr>
            </a:b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467559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03F7DE-72E0-51D2-78E3-BEA089CC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73" y="255742"/>
            <a:ext cx="10972800" cy="1095376"/>
          </a:xfrm>
        </p:spPr>
        <p:txBody>
          <a:bodyPr>
            <a:normAutofit/>
          </a:bodyPr>
          <a:lstStyle/>
          <a:p>
            <a:r>
              <a:rPr lang="ru-RU" dirty="0">
                <a:ea typeface="Calibri" panose="020F0502020204030204" pitchFamily="34" charset="0"/>
              </a:rPr>
              <a:t>Принцип «Энергоэффективность прежде всего» </a:t>
            </a:r>
            <a:r>
              <a:rPr lang="en-US" sz="2800" b="1" dirty="0">
                <a:effectLst/>
                <a:ea typeface="Calibri" panose="020F0502020204030204" pitchFamily="34" charset="0"/>
              </a:rPr>
              <a:t>(EE1st)</a:t>
            </a:r>
            <a:r>
              <a:rPr lang="ru-RU" sz="2800" b="1" dirty="0">
                <a:effectLst/>
                <a:ea typeface="Calibri" panose="020F0502020204030204" pitchFamily="34" charset="0"/>
              </a:rPr>
              <a:t> </a:t>
            </a:r>
            <a:r>
              <a:rPr lang="en-US" sz="2800" b="1" dirty="0">
                <a:effectLst/>
                <a:ea typeface="Calibri" panose="020F0502020204030204" pitchFamily="34" charset="0"/>
              </a:rPr>
              <a:t>(1)</a:t>
            </a:r>
            <a:br>
              <a:rPr lang="en-US" sz="2800" b="1" dirty="0">
                <a:effectLst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D4539C-3FFC-959A-5B72-60BD31F0F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99" y="1124744"/>
            <a:ext cx="11175032" cy="5112568"/>
          </a:xfrm>
        </p:spPr>
        <p:txBody>
          <a:bodyPr lIns="91440" tIns="45720" rIns="91440" bIns="45720" anchor="t"/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04040"/>
                </a:solidFill>
                <a:latin typeface="+mj-lt"/>
                <a:cs typeface="Arial"/>
              </a:rPr>
              <a:t>Энергоэффективность</a:t>
            </a:r>
            <a:r>
              <a:rPr lang="ru-RU" dirty="0">
                <a:solidFill>
                  <a:srgbClr val="404040"/>
                </a:solidFill>
                <a:latin typeface="+mj-lt"/>
                <a:cs typeface="Arial"/>
              </a:rPr>
              <a:t> является </a:t>
            </a:r>
            <a:r>
              <a:rPr lang="ru-RU" b="1" dirty="0">
                <a:solidFill>
                  <a:srgbClr val="404040"/>
                </a:solidFill>
                <a:latin typeface="+mj-lt"/>
                <a:cs typeface="Arial"/>
              </a:rPr>
              <a:t>одним из ключевых принципов </a:t>
            </a:r>
            <a:r>
              <a:rPr lang="ru-RU" dirty="0">
                <a:solidFill>
                  <a:srgbClr val="404040"/>
                </a:solidFill>
                <a:latin typeface="+mj-lt"/>
                <a:cs typeface="Arial"/>
              </a:rPr>
              <a:t>не только </a:t>
            </a:r>
            <a:r>
              <a:rPr lang="ru-RU" b="1" dirty="0">
                <a:solidFill>
                  <a:srgbClr val="404040"/>
                </a:solidFill>
                <a:latin typeface="+mj-lt"/>
                <a:cs typeface="Arial"/>
              </a:rPr>
              <a:t>для достижения климатических целей ЕС</a:t>
            </a:r>
            <a:r>
              <a:rPr lang="ru-RU" dirty="0">
                <a:solidFill>
                  <a:srgbClr val="404040"/>
                </a:solidFill>
                <a:latin typeface="+mj-lt"/>
                <a:cs typeface="Arial"/>
              </a:rPr>
              <a:t>, но и </a:t>
            </a:r>
            <a:r>
              <a:rPr lang="ru-RU" b="1" dirty="0">
                <a:solidFill>
                  <a:srgbClr val="404040"/>
                </a:solidFill>
                <a:latin typeface="+mj-lt"/>
                <a:cs typeface="Arial"/>
              </a:rPr>
              <a:t>для снижения зависимости от ископаемого топлива, </a:t>
            </a:r>
            <a:r>
              <a:rPr lang="ru-RU" b="1" dirty="0">
                <a:latin typeface="+mj-lt"/>
                <a:cs typeface="Arial"/>
              </a:rPr>
              <a:t>повышения безопасности энергоснабжения </a:t>
            </a:r>
            <a:r>
              <a:rPr lang="ru-RU" dirty="0">
                <a:solidFill>
                  <a:srgbClr val="404040"/>
                </a:solidFill>
                <a:latin typeface="+mj-lt"/>
                <a:cs typeface="Arial"/>
              </a:rPr>
              <a:t>и </a:t>
            </a:r>
            <a:r>
              <a:rPr lang="ru-RU" b="1" dirty="0">
                <a:solidFill>
                  <a:srgbClr val="404040"/>
                </a:solidFill>
                <a:latin typeface="+mj-lt"/>
                <a:cs typeface="Arial"/>
              </a:rPr>
              <a:t>использования возобновляемых источников энергии</a:t>
            </a:r>
            <a:endParaRPr lang="ru-RU" dirty="0">
              <a:solidFill>
                <a:srgbClr val="404040"/>
              </a:solidFill>
              <a:latin typeface="+mj-lt"/>
              <a:cs typeface="Arial"/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04040"/>
                </a:solidFill>
                <a:latin typeface="+mj-lt"/>
              </a:rPr>
              <a:t>На EE1st</a:t>
            </a:r>
            <a:r>
              <a:rPr lang="ru-RU" dirty="0">
                <a:solidFill>
                  <a:srgbClr val="404040"/>
                </a:solidFill>
                <a:latin typeface="+mj-lt"/>
              </a:rPr>
              <a:t> обычно опираются как на </a:t>
            </a:r>
            <a:r>
              <a:rPr lang="ru-RU" b="1" dirty="0">
                <a:solidFill>
                  <a:srgbClr val="404040"/>
                </a:solidFill>
                <a:latin typeface="+mj-lt"/>
              </a:rPr>
              <a:t>руководящий принцип </a:t>
            </a:r>
            <a:r>
              <a:rPr lang="ru-RU" dirty="0">
                <a:solidFill>
                  <a:srgbClr val="404040"/>
                </a:solidFill>
                <a:latin typeface="+mj-lt"/>
              </a:rPr>
              <a:t>при разработке стратегий, планировании и инвестициях в области энергетики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  <a:latin typeface="+mj-lt"/>
                <a:cs typeface="Arial"/>
              </a:rPr>
              <a:t>Согласно ему энергоэффективность сама по себе может рассматриваться как</a:t>
            </a:r>
            <a:r>
              <a:rPr lang="ru-RU" b="1" dirty="0">
                <a:solidFill>
                  <a:srgbClr val="404040"/>
                </a:solidFill>
                <a:latin typeface="+mj-lt"/>
                <a:cs typeface="Arial"/>
              </a:rPr>
              <a:t> источник энергии</a:t>
            </a:r>
            <a:r>
              <a:rPr lang="ru-RU" dirty="0">
                <a:solidFill>
                  <a:srgbClr val="404040"/>
                </a:solidFill>
                <a:latin typeface="+mj-lt"/>
                <a:cs typeface="Arial"/>
              </a:rPr>
              <a:t>, в который государственный и частный сектор могут </a:t>
            </a:r>
            <a:r>
              <a:rPr lang="ru-RU" b="1" dirty="0">
                <a:solidFill>
                  <a:srgbClr val="404040"/>
                </a:solidFill>
                <a:latin typeface="+mj-lt"/>
                <a:cs typeface="Arial"/>
              </a:rPr>
              <a:t>вкладывать средства прежде чем инвестировать в другие более сложные </a:t>
            </a:r>
            <a:r>
              <a:rPr lang="ru-RU" dirty="0">
                <a:solidFill>
                  <a:srgbClr val="404040"/>
                </a:solidFill>
                <a:latin typeface="+mj-lt"/>
                <a:cs typeface="Arial"/>
              </a:rPr>
              <a:t>или</a:t>
            </a:r>
            <a:r>
              <a:rPr lang="ru-RU" b="1" dirty="0">
                <a:solidFill>
                  <a:srgbClr val="404040"/>
                </a:solidFill>
                <a:latin typeface="+mj-lt"/>
                <a:cs typeface="Arial"/>
              </a:rPr>
              <a:t> дорогостоящие источники энергии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04040"/>
                </a:solidFill>
                <a:latin typeface="+mj-lt"/>
                <a:cs typeface="Arial"/>
              </a:rPr>
              <a:t>Сюда относится и </a:t>
            </a:r>
            <a:r>
              <a:rPr lang="ru-RU" b="1" dirty="0">
                <a:solidFill>
                  <a:srgbClr val="404040"/>
                </a:solidFill>
                <a:latin typeface="+mj-lt"/>
                <a:cs typeface="Arial"/>
              </a:rPr>
              <a:t>предоставление приоритета решениям на стороне спроса </a:t>
            </a:r>
            <a:r>
              <a:rPr lang="ru-RU" dirty="0">
                <a:solidFill>
                  <a:srgbClr val="404040"/>
                </a:solidFill>
                <a:latin typeface="+mj-lt"/>
                <a:cs typeface="Arial"/>
              </a:rPr>
              <a:t>для достижения стратегических целей (если они более рентабельны, чем инвестиции в энергетическую инфраструктуру)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en-US" sz="2400" b="1" dirty="0">
              <a:ea typeface="Calibri" panose="020F0502020204030204" pitchFamily="34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en-US" dirty="0">
              <a:solidFill>
                <a:srgbClr val="404040"/>
              </a:solidFill>
            </a:endParaRPr>
          </a:p>
          <a:p>
            <a:pPr marL="342900" indent="-342900"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en-US" dirty="0">
              <a:solidFill>
                <a:srgbClr val="404040"/>
              </a:solidFill>
            </a:endParaRPr>
          </a:p>
          <a:p>
            <a:pPr marL="342900" lvl="0" indent="-342900"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en-US" dirty="0"/>
          </a:p>
          <a:p>
            <a:pPr marL="342900" lvl="0" indent="-342900" algn="just" fontAlgn="auto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auto" hangingPunct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400" dirty="0">
              <a:effectLst/>
              <a:ea typeface="Calibri" panose="020F0502020204030204" pitchFamily="34" charset="0"/>
            </a:endParaRPr>
          </a:p>
          <a:p>
            <a:pPr marL="342900" lvl="0" indent="-342900" algn="just" fontAlgn="auto" hangingPunct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bs-Latn-BA" sz="2400" dirty="0"/>
          </a:p>
          <a:p>
            <a:pPr algn="just"/>
            <a:endParaRPr lang="bs-Latn-BA" sz="2400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30953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E292C-AE76-C85A-A4A0-5FB7F6CE5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095376"/>
          </a:xfrm>
        </p:spPr>
        <p:txBody>
          <a:bodyPr/>
          <a:lstStyle/>
          <a:p>
            <a:r>
              <a:rPr lang="ru-RU" dirty="0">
                <a:ea typeface="Calibri" panose="020F0502020204030204" pitchFamily="34" charset="0"/>
              </a:rPr>
              <a:t>Принцип «</a:t>
            </a:r>
            <a:r>
              <a:rPr lang="ru-RU" dirty="0" err="1">
                <a:ea typeface="Calibri" panose="020F0502020204030204" pitchFamily="34" charset="0"/>
              </a:rPr>
              <a:t>Энергоэффективность</a:t>
            </a:r>
            <a:r>
              <a:rPr lang="ru-RU" dirty="0">
                <a:ea typeface="Calibri" panose="020F0502020204030204" pitchFamily="34" charset="0"/>
              </a:rPr>
              <a:t> прежде всего» </a:t>
            </a:r>
            <a:r>
              <a:rPr lang="en-US" dirty="0">
                <a:ea typeface="Calibri" panose="020F0502020204030204" pitchFamily="34" charset="0"/>
              </a:rPr>
              <a:t>(EE1st) </a:t>
            </a:r>
            <a:r>
              <a:rPr lang="en-US" sz="2800" b="1" dirty="0">
                <a:effectLst/>
                <a:ea typeface="Calibri" panose="020F0502020204030204" pitchFamily="34" charset="0"/>
              </a:rPr>
              <a:t>(2) </a:t>
            </a:r>
            <a:br>
              <a:rPr lang="en-US" sz="2800" b="1" dirty="0">
                <a:effectLst/>
                <a:ea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FCC65-F373-F2A3-D869-3E367A751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760"/>
            <a:ext cx="10670976" cy="4525963"/>
          </a:xfrm>
        </p:spPr>
        <p:txBody>
          <a:bodyPr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404040"/>
                </a:solidFill>
                <a:latin typeface="+mj-lt"/>
                <a:cs typeface="Arial"/>
              </a:rPr>
              <a:t>Принцип EE1st </a:t>
            </a:r>
            <a:r>
              <a:rPr lang="ru-RU" sz="2200" dirty="0">
                <a:solidFill>
                  <a:srgbClr val="404040"/>
                </a:solidFill>
                <a:latin typeface="+mj-lt"/>
                <a:cs typeface="Arial"/>
              </a:rPr>
              <a:t>был </a:t>
            </a:r>
            <a:r>
              <a:rPr lang="ru-RU" sz="2200" b="1" dirty="0">
                <a:solidFill>
                  <a:srgbClr val="404040"/>
                </a:solidFill>
                <a:latin typeface="+mj-lt"/>
                <a:cs typeface="Arial"/>
              </a:rPr>
              <a:t>официально введен </a:t>
            </a:r>
            <a:r>
              <a:rPr lang="ru-RU" sz="2200" dirty="0">
                <a:solidFill>
                  <a:srgbClr val="404040"/>
                </a:solidFill>
                <a:latin typeface="+mj-lt"/>
                <a:cs typeface="Arial"/>
              </a:rPr>
              <a:t>в законодательство</a:t>
            </a:r>
            <a:r>
              <a:rPr lang="en-US" sz="2200" dirty="0">
                <a:solidFill>
                  <a:srgbClr val="404040"/>
                </a:solidFill>
                <a:latin typeface="+mj-lt"/>
                <a:cs typeface="Arial"/>
              </a:rPr>
              <a:t> </a:t>
            </a:r>
            <a:r>
              <a:rPr lang="ru-RU" sz="2200" b="1" dirty="0">
                <a:solidFill>
                  <a:srgbClr val="404040"/>
                </a:solidFill>
                <a:latin typeface="+mj-lt"/>
                <a:cs typeface="Arial"/>
              </a:rPr>
              <a:t>в ЭС 2018</a:t>
            </a:r>
            <a:r>
              <a:rPr lang="ru-RU" sz="2200" dirty="0">
                <a:solidFill>
                  <a:srgbClr val="404040"/>
                </a:solidFill>
                <a:latin typeface="+mj-lt"/>
                <a:cs typeface="Arial"/>
              </a:rPr>
              <a:t>. Он включает формальное определение принципа и требует от государств-членов </a:t>
            </a:r>
            <a:r>
              <a:rPr lang="ru-RU" sz="2200" b="1" dirty="0">
                <a:solidFill>
                  <a:srgbClr val="404040"/>
                </a:solidFill>
                <a:latin typeface="+mj-lt"/>
                <a:cs typeface="Arial"/>
              </a:rPr>
              <a:t>отчитываться о реализации EE1st в своих национальных планах по энергетике и климату (НПЭК)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>
              <a:solidFill>
                <a:srgbClr val="40404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404040"/>
                </a:solidFill>
                <a:latin typeface="+mj-lt"/>
                <a:cs typeface="Arial"/>
              </a:rPr>
              <a:t>По сути, он предназначен </a:t>
            </a:r>
            <a:r>
              <a:rPr lang="ru-RU" sz="2200" b="1" dirty="0">
                <a:solidFill>
                  <a:srgbClr val="404040"/>
                </a:solidFill>
                <a:latin typeface="+mj-lt"/>
                <a:cs typeface="Arial"/>
              </a:rPr>
              <a:t>для рассмотрения и определения приоритетов</a:t>
            </a:r>
            <a:r>
              <a:rPr lang="ru-RU" sz="2200" dirty="0">
                <a:solidFill>
                  <a:srgbClr val="404040"/>
                </a:solidFill>
                <a:latin typeface="+mj-lt"/>
                <a:cs typeface="Arial"/>
              </a:rPr>
              <a:t> инвестиций в:</a:t>
            </a:r>
            <a:endParaRPr lang="es-ES" sz="2200" dirty="0">
              <a:solidFill>
                <a:srgbClr val="404040"/>
              </a:solidFill>
              <a:latin typeface="+mj-lt"/>
              <a:cs typeface="Arial"/>
            </a:endParaRPr>
          </a:p>
          <a:p>
            <a:pPr marL="1314900" lvl="2" indent="-34290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404040"/>
                </a:solidFill>
                <a:latin typeface="+mj-lt"/>
                <a:cs typeface="Arial"/>
              </a:rPr>
              <a:t>ресурсы на стороне спроса (энергоэффективность конечного </a:t>
            </a:r>
            <a:r>
              <a:rPr lang="kk-KZ" sz="2200" dirty="0">
                <a:solidFill>
                  <a:srgbClr val="404040"/>
                </a:solidFill>
                <a:latin typeface="+mj-lt"/>
                <a:cs typeface="Arial"/>
              </a:rPr>
              <a:t>потребления</a:t>
            </a:r>
            <a:r>
              <a:rPr lang="ru-RU" sz="2200" dirty="0">
                <a:solidFill>
                  <a:srgbClr val="404040"/>
                </a:solidFill>
                <a:latin typeface="+mj-lt"/>
                <a:cs typeface="Arial"/>
              </a:rPr>
              <a:t>, реагирование на спрос и т. д.)</a:t>
            </a:r>
          </a:p>
          <a:p>
            <a:pPr marL="1314900" lvl="2" indent="-34290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404040"/>
                </a:solidFill>
                <a:latin typeface="+mj-lt"/>
                <a:cs typeface="Arial"/>
              </a:rPr>
              <a:t>энергоэффективность со стороны предложения      </a:t>
            </a:r>
            <a:endParaRPr lang="ru-RU" sz="2200" dirty="0">
              <a:solidFill>
                <a:srgbClr val="404040"/>
              </a:solidFill>
              <a:latin typeface="+mj-lt"/>
            </a:endParaRPr>
          </a:p>
          <a:p>
            <a:r>
              <a:rPr lang="ru-RU" sz="2200" b="1" dirty="0">
                <a:solidFill>
                  <a:srgbClr val="404040"/>
                </a:solidFill>
                <a:latin typeface="+mj-lt"/>
                <a:cs typeface="Arial"/>
              </a:rPr>
              <a:t>в случаях, когда эти меры предполагают меньшие затраты </a:t>
            </a:r>
            <a:r>
              <a:rPr lang="ru-RU" sz="2200" dirty="0">
                <a:solidFill>
                  <a:srgbClr val="404040"/>
                </a:solidFill>
                <a:latin typeface="+mj-lt"/>
                <a:cs typeface="Arial"/>
              </a:rPr>
              <a:t>или</a:t>
            </a:r>
            <a:r>
              <a:rPr lang="ru-RU" sz="2200" b="1" dirty="0">
                <a:solidFill>
                  <a:srgbClr val="404040"/>
                </a:solidFill>
                <a:latin typeface="+mj-lt"/>
                <a:cs typeface="Arial"/>
              </a:rPr>
              <a:t> приносят больше пользы, </a:t>
            </a:r>
            <a:r>
              <a:rPr lang="ru-RU" sz="2200" dirty="0">
                <a:solidFill>
                  <a:srgbClr val="404040"/>
                </a:solidFill>
                <a:latin typeface="+mj-lt"/>
                <a:cs typeface="Arial"/>
              </a:rPr>
              <a:t>чем использование стандартной энергетической инфраструктуры </a:t>
            </a:r>
            <a:endParaRPr lang="es-ES" sz="2200" dirty="0">
              <a:solidFill>
                <a:srgbClr val="40404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5444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12FF-D8AA-D22B-FB57-227895B19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 anchorCtr="0">
            <a:normAutofit/>
          </a:bodyPr>
          <a:lstStyle/>
          <a:p>
            <a:r>
              <a:rPr lang="ru-RU" dirty="0">
                <a:latin typeface="Arial"/>
                <a:cs typeface="Arial"/>
              </a:rPr>
              <a:t>Роль фонда зданий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95910-031D-A791-87DF-8A380B31C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  <a:cs typeface="Arial"/>
              </a:rPr>
              <a:t>На здания приходится около </a:t>
            </a:r>
            <a:r>
              <a:rPr lang="ru-RU" sz="2400" b="1" dirty="0">
                <a:latin typeface="+mj-lt"/>
                <a:cs typeface="Arial"/>
              </a:rPr>
              <a:t>40% конечного потребления энергии </a:t>
            </a:r>
            <a:endParaRPr lang="ru-RU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  <a:cs typeface="Arial"/>
              </a:rPr>
              <a:t>Инвестиции в меры по повышению энергоэффективности зданий могут </a:t>
            </a:r>
            <a:r>
              <a:rPr lang="ru-RU" sz="2400" b="1" dirty="0">
                <a:latin typeface="+mj-lt"/>
                <a:cs typeface="Arial"/>
              </a:rPr>
              <a:t>существенно сэкономить количество потребляемой энергии, и </a:t>
            </a:r>
            <a:r>
              <a:rPr lang="ru-RU" sz="2400" dirty="0">
                <a:latin typeface="+mj-lt"/>
                <a:cs typeface="Arial"/>
              </a:rPr>
              <a:t>вместе с тем </a:t>
            </a:r>
            <a:r>
              <a:rPr lang="ru-RU" sz="2400" b="1" dirty="0">
                <a:latin typeface="+mj-lt"/>
                <a:cs typeface="Arial"/>
              </a:rPr>
              <a:t>поддержать экономический рост, устойчивое развитие</a:t>
            </a:r>
            <a:r>
              <a:rPr lang="ru-RU" sz="2400" dirty="0">
                <a:latin typeface="+mj-lt"/>
                <a:cs typeface="Arial"/>
              </a:rPr>
              <a:t> и </a:t>
            </a:r>
            <a:r>
              <a:rPr lang="ru-RU" sz="2400" b="1" dirty="0">
                <a:latin typeface="+mj-lt"/>
                <a:cs typeface="Arial"/>
              </a:rPr>
              <a:t>создать рабочие места</a:t>
            </a:r>
            <a:endParaRPr lang="ru-RU" sz="24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+mj-lt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  <a:cs typeface="Arial"/>
              </a:rPr>
              <a:t>Более широкое использование </a:t>
            </a:r>
            <a:r>
              <a:rPr lang="ru-RU" sz="2400" b="1" dirty="0">
                <a:latin typeface="+mj-lt"/>
                <a:cs typeface="Arial"/>
              </a:rPr>
              <a:t>энергоэффективных приборов и технологий в сочетании с возобновляемыми источниками энергии</a:t>
            </a:r>
            <a:r>
              <a:rPr lang="ru-RU" sz="2400" dirty="0">
                <a:latin typeface="+mj-lt"/>
                <a:cs typeface="Arial"/>
              </a:rPr>
              <a:t> являются экономически эффективными способами </a:t>
            </a:r>
            <a:r>
              <a:rPr lang="ru-RU" sz="2400" b="1" dirty="0">
                <a:latin typeface="+mj-lt"/>
                <a:cs typeface="Arial"/>
              </a:rPr>
              <a:t>повышения безопасности энергоснабжения</a:t>
            </a:r>
            <a:endParaRPr lang="ru-RU" sz="24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61227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87383-67BB-BB7D-3C28-876A3B368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5362A-4EDF-F829-6AD7-4E0A7CC80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 anchorCtr="0">
            <a:normAutofit/>
          </a:bodyPr>
          <a:lstStyle/>
          <a:p>
            <a:r>
              <a:rPr lang="ru-RU" dirty="0">
                <a:latin typeface="Arial"/>
                <a:cs typeface="Arial"/>
              </a:rPr>
              <a:t>Фонд зданий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C0C0C-59E8-3D0C-CB24-D17390171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+mj-lt"/>
                <a:cs typeface="Arial"/>
              </a:rPr>
              <a:t>Общественные здания, в т.ч. здания центральных органов власти </a:t>
            </a:r>
            <a:endParaRPr lang="ru-RU" sz="2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>
              <a:latin typeface="+mj-lt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+mj-lt"/>
                <a:cs typeface="Arial"/>
              </a:rPr>
              <a:t>Здания коммерческого сектора (офисы и т. д.) </a:t>
            </a:r>
            <a:endParaRPr lang="ru-RU" sz="2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+mj-lt"/>
                <a:cs typeface="Arial"/>
              </a:rPr>
              <a:t>Промышленные здания</a:t>
            </a:r>
            <a:endParaRPr lang="ru-RU" sz="2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>
              <a:latin typeface="+mj-lt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+mj-lt"/>
                <a:cs typeface="Arial"/>
              </a:rPr>
              <a:t>Жилые дома </a:t>
            </a:r>
            <a:endParaRPr lang="ru-RU" sz="2200" dirty="0">
              <a:latin typeface="+mj-lt"/>
            </a:endParaRPr>
          </a:p>
          <a:p>
            <a:pPr marL="1314450" lvl="2" indent="-342900">
              <a:buFont typeface="Wingdings" panose="05000000000000000000" pitchFamily="2" charset="2"/>
              <a:buChar char="ü"/>
            </a:pPr>
            <a:r>
              <a:rPr lang="ru-RU" sz="2200" dirty="0">
                <a:latin typeface="+mj-lt"/>
                <a:cs typeface="Arial"/>
              </a:rPr>
              <a:t>Многоквартирные дома</a:t>
            </a:r>
            <a:endParaRPr lang="ru-RU" sz="2200" dirty="0">
              <a:latin typeface="+mj-lt"/>
            </a:endParaRPr>
          </a:p>
          <a:p>
            <a:pPr marL="1314450" lvl="2" indent="-342900">
              <a:buFont typeface="Wingdings" panose="05000000000000000000" pitchFamily="2" charset="2"/>
              <a:buChar char="ü"/>
            </a:pPr>
            <a:r>
              <a:rPr lang="ru-RU" sz="2200" dirty="0">
                <a:latin typeface="+mj-lt"/>
                <a:cs typeface="Arial"/>
              </a:rPr>
              <a:t>Частные дома</a:t>
            </a:r>
            <a:endParaRPr lang="ru-RU" sz="2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1F1F1F"/>
              </a:solidFill>
              <a:latin typeface="+mj-lt"/>
            </a:endParaRPr>
          </a:p>
          <a:p>
            <a:pPr algn="ctr"/>
            <a:r>
              <a:rPr lang="ru-RU" sz="2400" b="1" dirty="0">
                <a:latin typeface="+mj-lt"/>
                <a:cs typeface="Arial"/>
              </a:rPr>
              <a:t>Каждая группа/тип зданий обладает разными характеристиками – формы владения, модели эксплуатации </a:t>
            </a:r>
            <a:r>
              <a:rPr lang="ru-RU" sz="2400" dirty="0">
                <a:latin typeface="+mj-lt"/>
                <a:cs typeface="Arial"/>
              </a:rPr>
              <a:t>и</a:t>
            </a:r>
            <a:r>
              <a:rPr lang="ru-RU" sz="2400" b="1" dirty="0">
                <a:latin typeface="+mj-lt"/>
                <a:cs typeface="Arial"/>
              </a:rPr>
              <a:t> обслуживания </a:t>
            </a:r>
            <a:r>
              <a:rPr lang="ru-RU" sz="2400" dirty="0">
                <a:latin typeface="+mj-lt"/>
                <a:cs typeface="Arial"/>
              </a:rPr>
              <a:t>и т. д. </a:t>
            </a:r>
            <a:endParaRPr lang="ru-RU" sz="24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DC129-9A5D-2C66-5B4B-E08F4887AC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9872" y="2087258"/>
            <a:ext cx="4752528" cy="3170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08577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564A4-8804-E7B5-AB36-02C9A712F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89F82-5DF0-D0B7-9522-188DB8240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76" y="44624"/>
            <a:ext cx="11928648" cy="1095376"/>
          </a:xfrm>
        </p:spPr>
        <p:txBody>
          <a:bodyPr lIns="91440" tIns="45720" rIns="91440" bIns="45720" anchor="ctr" anchorCtr="0">
            <a:normAutofit/>
          </a:bodyPr>
          <a:lstStyle/>
          <a:p>
            <a:r>
              <a:rPr lang="ru-RU" dirty="0">
                <a:latin typeface="Arial"/>
                <a:cs typeface="Arial"/>
              </a:rPr>
              <a:t>Эволюция внедрения энергоэффективных решений/технологий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D6AFD-38A5-0B6B-7ACC-E02B5D3AB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80" y="1340768"/>
            <a:ext cx="10972800" cy="4525963"/>
          </a:xfrm>
        </p:spPr>
        <p:txBody>
          <a:bodyPr lIns="91440" tIns="45720" rIns="91440" bIns="45720" anchor="t"/>
          <a:lstStyle/>
          <a:p>
            <a:pPr marL="457200" indent="-457200">
              <a:buAutoNum type="arabicParenR"/>
            </a:pPr>
            <a:r>
              <a:rPr lang="ru-RU" b="1" dirty="0">
                <a:latin typeface="+mj-lt"/>
                <a:cs typeface="Arial"/>
              </a:rPr>
              <a:t>Поэтапная реновация зданий </a:t>
            </a:r>
            <a:r>
              <a:rPr lang="ru-RU" dirty="0">
                <a:latin typeface="+mj-lt"/>
                <a:cs typeface="Arial"/>
              </a:rPr>
              <a:t>- инвестиционные решения основаны на простом расчете срока окупаемости (замена окон, утепление стен и т. д.) </a:t>
            </a:r>
            <a:endParaRPr lang="ru-RU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ru-RU" b="1" dirty="0">
                <a:latin typeface="+mj-lt"/>
                <a:cs typeface="Arial"/>
              </a:rPr>
              <a:t>Капитальный ремонт/комплексная реновация зданий </a:t>
            </a:r>
            <a:r>
              <a:rPr lang="ru-RU" dirty="0">
                <a:latin typeface="+mj-lt"/>
                <a:cs typeface="Arial"/>
              </a:rPr>
              <a:t>- инвестиционные решения принимаются на основе анализа затрат и выгод (комплексная реновация, включая систему вентиляции и т. д.) 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ru-RU" b="1" dirty="0">
                <a:latin typeface="+mj-lt"/>
                <a:cs typeface="Arial"/>
              </a:rPr>
              <a:t>Реновация для удовлетворения минимальных требований к энергоэффективности </a:t>
            </a:r>
            <a:r>
              <a:rPr lang="ru-RU" dirty="0">
                <a:latin typeface="+mj-lt"/>
                <a:cs typeface="Arial"/>
              </a:rPr>
              <a:t>(MEPRs) - инвестиционные решения основаны на исследованиях оптимальной стоимости 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ru-RU" b="1" dirty="0">
                <a:latin typeface="+mj-lt"/>
                <a:cs typeface="Arial"/>
              </a:rPr>
              <a:t>Пассивный дом </a:t>
            </a:r>
            <a:r>
              <a:rPr lang="ru-RU" dirty="0">
                <a:latin typeface="+mj-lt"/>
                <a:cs typeface="Arial"/>
              </a:rPr>
              <a:t>(PH)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ru-RU" b="1" dirty="0">
                <a:latin typeface="+mj-lt"/>
                <a:cs typeface="Arial"/>
              </a:rPr>
              <a:t>Здания с почти нулевым потреблением энергии </a:t>
            </a:r>
            <a:r>
              <a:rPr lang="ru-RU" dirty="0">
                <a:latin typeface="+mj-lt"/>
                <a:cs typeface="Arial"/>
              </a:rPr>
              <a:t>(NzEB)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ru-RU" b="1" dirty="0">
                <a:latin typeface="+mj-lt"/>
                <a:cs typeface="Arial"/>
              </a:rPr>
              <a:t>Здания с нулевым уровнем выбросов </a:t>
            </a:r>
            <a:r>
              <a:rPr lang="ru-RU" dirty="0">
                <a:latin typeface="+mj-lt"/>
                <a:cs typeface="Arial"/>
              </a:rPr>
              <a:t>(ZeB)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endParaRPr lang="ru-RU" dirty="0">
              <a:latin typeface="+mj-lt"/>
            </a:endParaRPr>
          </a:p>
          <a:p>
            <a:pPr algn="ctr"/>
            <a:r>
              <a:rPr lang="ru-RU" dirty="0">
                <a:latin typeface="+mj-lt"/>
                <a:cs typeface="Arial"/>
              </a:rPr>
              <a:t>Необходимо начать с требований к энергоэффективности </a:t>
            </a:r>
            <a:r>
              <a:rPr lang="ru-RU" b="1" dirty="0">
                <a:latin typeface="+mj-lt"/>
                <a:cs typeface="Arial"/>
              </a:rPr>
              <a:t>для новых зданий</a:t>
            </a:r>
            <a:r>
              <a:rPr lang="ru-RU" dirty="0">
                <a:latin typeface="+mj-lt"/>
                <a:cs typeface="Arial"/>
              </a:rPr>
              <a:t>, </a:t>
            </a:r>
          </a:p>
          <a:p>
            <a:pPr algn="ctr"/>
            <a:r>
              <a:rPr lang="ru-RU" dirty="0">
                <a:latin typeface="+mj-lt"/>
                <a:cs typeface="Arial"/>
              </a:rPr>
              <a:t>а затем перейти к требованиям к </a:t>
            </a:r>
            <a:r>
              <a:rPr lang="ru-RU" b="1" dirty="0">
                <a:latin typeface="+mj-lt"/>
                <a:cs typeface="Arial"/>
              </a:rPr>
              <a:t>существующим зданиям/зданиям, </a:t>
            </a:r>
          </a:p>
          <a:p>
            <a:pPr algn="ctr"/>
            <a:r>
              <a:rPr lang="ru-RU" b="1" dirty="0">
                <a:latin typeface="+mj-lt"/>
                <a:cs typeface="Arial"/>
              </a:rPr>
              <a:t>подлежащим реновации</a:t>
            </a:r>
            <a:endParaRPr lang="ru-RU" b="1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AutoNum type="arabicParenR"/>
            </a:pPr>
            <a:endParaRPr lang="en-US" b="1" dirty="0"/>
          </a:p>
          <a:p>
            <a:pPr marL="457200" indent="-457200">
              <a:buAutoNum type="arabicParenR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91180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8233CFD-785C-6EF1-66B2-A6DF5F1B990E}"/>
              </a:ext>
            </a:extLst>
          </p:cNvPr>
          <p:cNvSpPr/>
          <p:nvPr/>
        </p:nvSpPr>
        <p:spPr>
          <a:xfrm>
            <a:off x="6402761" y="4277358"/>
            <a:ext cx="2952328" cy="19599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1BC3462-005E-6557-6AFD-EBD77D87ED70}"/>
              </a:ext>
            </a:extLst>
          </p:cNvPr>
          <p:cNvSpPr/>
          <p:nvPr/>
        </p:nvSpPr>
        <p:spPr>
          <a:xfrm>
            <a:off x="4238556" y="4277358"/>
            <a:ext cx="2048402" cy="19599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824647B-29CA-B817-A80A-7F6E22D5C8CE}"/>
              </a:ext>
            </a:extLst>
          </p:cNvPr>
          <p:cNvSpPr/>
          <p:nvPr/>
        </p:nvSpPr>
        <p:spPr>
          <a:xfrm>
            <a:off x="1202586" y="4224945"/>
            <a:ext cx="2920167" cy="20123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FA8C9FC-3FB5-CAB0-35FA-6EE182B698E0}"/>
              </a:ext>
            </a:extLst>
          </p:cNvPr>
          <p:cNvSpPr/>
          <p:nvPr/>
        </p:nvSpPr>
        <p:spPr>
          <a:xfrm>
            <a:off x="234634" y="2061549"/>
            <a:ext cx="1987487" cy="15488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7FF1C28-97CD-2424-EC95-C2E29E06D054}"/>
              </a:ext>
            </a:extLst>
          </p:cNvPr>
          <p:cNvSpPr/>
          <p:nvPr/>
        </p:nvSpPr>
        <p:spPr>
          <a:xfrm>
            <a:off x="2328636" y="2076226"/>
            <a:ext cx="2679220" cy="19338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49830AF-9B35-E2EE-47D3-EC2780D7BDA8}"/>
              </a:ext>
            </a:extLst>
          </p:cNvPr>
          <p:cNvSpPr/>
          <p:nvPr/>
        </p:nvSpPr>
        <p:spPr>
          <a:xfrm>
            <a:off x="5159000" y="2043475"/>
            <a:ext cx="2679220" cy="19338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8EE87AD-7386-89C2-A19F-D73F1D3A0755}"/>
              </a:ext>
            </a:extLst>
          </p:cNvPr>
          <p:cNvSpPr/>
          <p:nvPr/>
        </p:nvSpPr>
        <p:spPr>
          <a:xfrm>
            <a:off x="8001926" y="2033561"/>
            <a:ext cx="2679220" cy="15488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812FF-D8AA-D22B-FB57-227895B19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29" y="0"/>
            <a:ext cx="11285971" cy="1095376"/>
          </a:xfrm>
        </p:spPr>
        <p:txBody>
          <a:bodyPr lIns="91440" tIns="45720" rIns="91440" bIns="45720" anchor="ctr" anchorCtr="0">
            <a:normAutofit/>
          </a:bodyPr>
          <a:lstStyle/>
          <a:p>
            <a:pPr>
              <a:lnSpc>
                <a:spcPct val="114999"/>
              </a:lnSpc>
              <a:spcAft>
                <a:spcPts val="1000"/>
              </a:spcAft>
            </a:pPr>
            <a:r>
              <a:rPr lang="ru-RU" dirty="0">
                <a:latin typeface="Arial"/>
                <a:cs typeface="Arial"/>
              </a:rPr>
              <a:t>Пересмотренная Директива по энергоэффективности зданий вносит новые изменения</a:t>
            </a:r>
            <a:endParaRPr lang="en-US" dirty="0" err="1">
              <a:latin typeface="Arial"/>
              <a:cs typeface="Arial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0B4F0E8-FB5D-C350-2D52-54161511B296}"/>
              </a:ext>
            </a:extLst>
          </p:cNvPr>
          <p:cNvCxnSpPr>
            <a:cxnSpLocks/>
          </p:cNvCxnSpPr>
          <p:nvPr/>
        </p:nvCxnSpPr>
        <p:spPr>
          <a:xfrm>
            <a:off x="263352" y="1772816"/>
            <a:ext cx="113190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B7DACAD-F932-6F29-60E1-CA2C5A85FFBB}"/>
              </a:ext>
            </a:extLst>
          </p:cNvPr>
          <p:cNvSpPr txBox="1"/>
          <p:nvPr/>
        </p:nvSpPr>
        <p:spPr>
          <a:xfrm>
            <a:off x="8032368" y="2146263"/>
            <a:ext cx="2376264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kern="100" dirty="0">
                <a:latin typeface="Calibri"/>
                <a:ea typeface="Calibri" panose="020F0502020204030204" pitchFamily="34" charset="0"/>
                <a:cs typeface="Calibri"/>
              </a:rPr>
              <a:t>С </a:t>
            </a:r>
            <a:r>
              <a:rPr lang="en-US" sz="1600" b="1" kern="100" dirty="0">
                <a:latin typeface="Calibri"/>
                <a:ea typeface="Calibri" panose="020F0502020204030204" pitchFamily="34" charset="0"/>
                <a:cs typeface="Calibri"/>
              </a:rPr>
              <a:t>2030</a:t>
            </a:r>
            <a:r>
              <a:rPr lang="en-US" sz="1600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kern="100" dirty="0" err="1">
                <a:latin typeface="Calibri"/>
                <a:ea typeface="Calibri" panose="020F0502020204030204" pitchFamily="34" charset="0"/>
                <a:cs typeface="Calibri"/>
              </a:rPr>
              <a:t>года</a:t>
            </a:r>
            <a:r>
              <a:rPr lang="en-US" sz="1600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b="1" kern="100" dirty="0" err="1">
                <a:latin typeface="Calibri"/>
                <a:ea typeface="Calibri" panose="020F0502020204030204" pitchFamily="34" charset="0"/>
                <a:cs typeface="Calibri"/>
              </a:rPr>
              <a:t>все</a:t>
            </a:r>
            <a:r>
              <a:rPr lang="en-US" sz="1600" b="1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b="1" kern="100" dirty="0" err="1">
                <a:latin typeface="Calibri"/>
                <a:ea typeface="Calibri" panose="020F0502020204030204" pitchFamily="34" charset="0"/>
                <a:cs typeface="Calibri"/>
              </a:rPr>
              <a:t>новые</a:t>
            </a:r>
            <a:r>
              <a:rPr lang="en-US" sz="1600" b="1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b="1" kern="100" dirty="0" err="1">
                <a:latin typeface="Calibri"/>
                <a:ea typeface="Calibri" panose="020F0502020204030204" pitchFamily="34" charset="0"/>
                <a:cs typeface="Calibri"/>
              </a:rPr>
              <a:t>здания</a:t>
            </a:r>
            <a:r>
              <a:rPr lang="en-US" sz="1600" kern="100" dirty="0">
                <a:latin typeface="Calibri"/>
                <a:ea typeface="Calibri" panose="020F0502020204030204" pitchFamily="34" charset="0"/>
                <a:cs typeface="Calibri"/>
              </a:rPr>
              <a:t> в ЕС </a:t>
            </a:r>
            <a:r>
              <a:rPr lang="en-US" sz="1600" kern="100" dirty="0" err="1">
                <a:latin typeface="Calibri"/>
                <a:ea typeface="Calibri" panose="020F0502020204030204" pitchFamily="34" charset="0"/>
                <a:cs typeface="Calibri"/>
              </a:rPr>
              <a:t>должны</a:t>
            </a:r>
            <a:r>
              <a:rPr lang="en-US" sz="1600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kern="100" dirty="0" err="1">
                <a:latin typeface="Calibri"/>
                <a:ea typeface="Calibri" panose="020F0502020204030204" pitchFamily="34" charset="0"/>
                <a:cs typeface="Calibri"/>
              </a:rPr>
              <a:t>быть</a:t>
            </a:r>
            <a:r>
              <a:rPr lang="en-US" sz="1600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b="1" kern="100" dirty="0" err="1">
                <a:latin typeface="Calibri"/>
                <a:ea typeface="Calibri" panose="020F0502020204030204" pitchFamily="34" charset="0"/>
                <a:cs typeface="Calibri"/>
              </a:rPr>
              <a:t>зданиями</a:t>
            </a:r>
            <a:r>
              <a:rPr lang="en-US" sz="1600" b="1" kern="100" dirty="0">
                <a:latin typeface="Calibri"/>
                <a:ea typeface="Calibri" panose="020F0502020204030204" pitchFamily="34" charset="0"/>
                <a:cs typeface="Calibri"/>
              </a:rPr>
              <a:t> с </a:t>
            </a:r>
            <a:r>
              <a:rPr lang="en-US" sz="1600" b="1" kern="100" dirty="0" err="1">
                <a:latin typeface="Calibri"/>
                <a:ea typeface="Calibri" panose="020F0502020204030204" pitchFamily="34" charset="0"/>
                <a:cs typeface="Calibri"/>
              </a:rPr>
              <a:t>нулевым</a:t>
            </a:r>
            <a:r>
              <a:rPr lang="en-US" sz="1600" b="1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b="1" kern="100" dirty="0" err="1">
                <a:latin typeface="Calibri"/>
                <a:ea typeface="Calibri" panose="020F0502020204030204" pitchFamily="34" charset="0"/>
                <a:cs typeface="Calibri"/>
              </a:rPr>
              <a:t>уровнем</a:t>
            </a:r>
            <a:r>
              <a:rPr lang="en-US" sz="1600" b="1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b="1" kern="100" dirty="0" err="1">
                <a:latin typeface="Calibri"/>
                <a:ea typeface="Calibri" panose="020F0502020204030204" pitchFamily="34" charset="0"/>
                <a:cs typeface="Calibri"/>
              </a:rPr>
              <a:t>выбросов</a:t>
            </a:r>
            <a:r>
              <a:rPr lang="en-US" sz="1600" b="1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kern="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(</a:t>
            </a:r>
            <a:r>
              <a:rPr lang="en-US" sz="1600" kern="100" dirty="0">
                <a:latin typeface="Calibri"/>
                <a:ea typeface="Calibri" panose="020F0502020204030204" pitchFamily="34" charset="0"/>
                <a:cs typeface="Calibri"/>
              </a:rPr>
              <a:t>ZEB)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62504B-821A-F08F-1086-E0B84E6EFBEE}"/>
              </a:ext>
            </a:extLst>
          </p:cNvPr>
          <p:cNvSpPr txBox="1"/>
          <p:nvPr/>
        </p:nvSpPr>
        <p:spPr>
          <a:xfrm>
            <a:off x="6594805" y="4437112"/>
            <a:ext cx="2543375" cy="13961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600" kern="100" dirty="0" err="1">
                <a:latin typeface="Calibri"/>
                <a:ea typeface="Calibri" panose="020F0502020204030204" pitchFamily="34" charset="0"/>
                <a:cs typeface="Calibri"/>
              </a:rPr>
              <a:t>Все</a:t>
            </a:r>
            <a:r>
              <a:rPr lang="en-US" sz="1600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b="1" kern="100" dirty="0" err="1">
                <a:latin typeface="Calibri"/>
                <a:ea typeface="Calibri" panose="020F0502020204030204" pitchFamily="34" charset="0"/>
                <a:cs typeface="Calibri"/>
              </a:rPr>
              <a:t>новые</a:t>
            </a:r>
            <a:r>
              <a:rPr lang="en-US" sz="1600" b="1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b="1" kern="100" dirty="0" err="1">
                <a:latin typeface="Calibri"/>
                <a:ea typeface="Calibri" panose="020F0502020204030204" pitchFamily="34" charset="0"/>
                <a:cs typeface="Calibri"/>
              </a:rPr>
              <a:t>общественные</a:t>
            </a:r>
            <a:r>
              <a:rPr lang="en-US" sz="1600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b="1" kern="100" dirty="0" err="1">
                <a:latin typeface="Calibri"/>
                <a:ea typeface="Calibri" panose="020F0502020204030204" pitchFamily="34" charset="0"/>
                <a:cs typeface="Calibri"/>
              </a:rPr>
              <a:t>здания</a:t>
            </a:r>
            <a:r>
              <a:rPr lang="en-US" sz="1600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kern="100" dirty="0" err="1">
                <a:latin typeface="Calibri"/>
                <a:ea typeface="Calibri" panose="020F0502020204030204" pitchFamily="34" charset="0"/>
                <a:cs typeface="Calibri"/>
              </a:rPr>
              <a:t>должны</a:t>
            </a:r>
            <a:r>
              <a:rPr lang="en-US" sz="1600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kern="100" dirty="0" err="1">
                <a:latin typeface="Calibri"/>
                <a:ea typeface="Calibri" panose="020F0502020204030204" pitchFamily="34" charset="0"/>
                <a:cs typeface="Calibri"/>
              </a:rPr>
              <a:t>быть</a:t>
            </a:r>
            <a:r>
              <a:rPr lang="en-US" sz="1600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b="1" kern="100" dirty="0" err="1">
                <a:latin typeface="Calibri"/>
                <a:ea typeface="Calibri" panose="020F0502020204030204" pitchFamily="34" charset="0"/>
                <a:cs typeface="Calibri"/>
              </a:rPr>
              <a:t>зданиями</a:t>
            </a:r>
            <a:r>
              <a:rPr lang="en-US" sz="1600" b="1" kern="100" dirty="0">
                <a:latin typeface="Calibri"/>
                <a:ea typeface="Calibri" panose="020F0502020204030204" pitchFamily="34" charset="0"/>
                <a:cs typeface="Calibri"/>
              </a:rPr>
              <a:t> с </a:t>
            </a:r>
            <a:r>
              <a:rPr lang="en-US" sz="1600" b="1" kern="100" dirty="0" err="1">
                <a:latin typeface="Calibri"/>
                <a:ea typeface="Calibri" panose="020F0502020204030204" pitchFamily="34" charset="0"/>
                <a:cs typeface="Calibri"/>
              </a:rPr>
              <a:t>нулевым</a:t>
            </a:r>
            <a:r>
              <a:rPr lang="en-US" sz="1600" b="1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b="1" kern="100" dirty="0" err="1">
                <a:latin typeface="Calibri"/>
                <a:ea typeface="Calibri" panose="020F0502020204030204" pitchFamily="34" charset="0"/>
                <a:cs typeface="Calibri"/>
              </a:rPr>
              <a:t>уровнем</a:t>
            </a:r>
            <a:r>
              <a:rPr lang="en-US" sz="1600" b="1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b="1" kern="100" dirty="0" err="1">
                <a:latin typeface="Calibri"/>
                <a:ea typeface="Calibri" panose="020F0502020204030204" pitchFamily="34" charset="0"/>
                <a:cs typeface="Calibri"/>
              </a:rPr>
              <a:t>выбросов</a:t>
            </a:r>
            <a:r>
              <a:rPr lang="en-US" sz="1600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</a:p>
          <a:p>
            <a:pPr>
              <a:lnSpc>
                <a:spcPct val="107000"/>
              </a:lnSpc>
            </a:pPr>
            <a:r>
              <a:rPr lang="en-US" sz="1600" kern="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(</a:t>
            </a:r>
            <a:r>
              <a:rPr lang="en-US" sz="1600" kern="100">
                <a:latin typeface="Calibri"/>
                <a:ea typeface="Calibri" panose="020F0502020204030204" pitchFamily="34" charset="0"/>
                <a:cs typeface="Calibri"/>
              </a:rPr>
              <a:t>с </a:t>
            </a:r>
            <a:r>
              <a:rPr lang="en-US" sz="1600" b="1" kern="100">
                <a:effectLst/>
                <a:latin typeface="Calibri"/>
                <a:ea typeface="Calibri" panose="020F0502020204030204" pitchFamily="34" charset="0"/>
                <a:cs typeface="Calibri"/>
              </a:rPr>
              <a:t>2028</a:t>
            </a:r>
            <a:r>
              <a:rPr lang="en-US" sz="1600" b="1" kern="10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kern="100" dirty="0">
                <a:latin typeface="Calibri"/>
                <a:ea typeface="Calibri" panose="020F0502020204030204" pitchFamily="34" charset="0"/>
                <a:cs typeface="Calibri"/>
              </a:rPr>
              <a:t>г.)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2140B1-41B9-A7C4-F058-22D6BBD09A9A}"/>
              </a:ext>
            </a:extLst>
          </p:cNvPr>
          <p:cNvSpPr txBox="1"/>
          <p:nvPr/>
        </p:nvSpPr>
        <p:spPr>
          <a:xfrm>
            <a:off x="1303361" y="4323186"/>
            <a:ext cx="2766128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1" kern="100" dirty="0" err="1">
                <a:latin typeface="Calibri"/>
                <a:ea typeface="Calibri" panose="020F0502020204030204" pitchFamily="34" charset="0"/>
                <a:cs typeface="Calibri"/>
              </a:rPr>
              <a:t>Существующие</a:t>
            </a:r>
            <a:r>
              <a:rPr lang="en-US" sz="1400" b="1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400" b="1" kern="100" dirty="0" err="1">
                <a:latin typeface="Calibri"/>
                <a:ea typeface="Calibri" panose="020F0502020204030204" pitchFamily="34" charset="0"/>
                <a:cs typeface="Calibri"/>
              </a:rPr>
              <a:t>общественные</a:t>
            </a:r>
            <a:r>
              <a:rPr lang="en-US" sz="1400" b="1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400" b="1" kern="100" dirty="0" err="1">
                <a:latin typeface="Calibri"/>
                <a:ea typeface="Calibri" panose="020F0502020204030204" pitchFamily="34" charset="0"/>
                <a:cs typeface="Calibri"/>
              </a:rPr>
              <a:t>здания</a:t>
            </a:r>
            <a:r>
              <a:rPr lang="en-US" sz="1400" b="1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400" kern="100" dirty="0" err="1">
                <a:latin typeface="Calibri"/>
                <a:ea typeface="Calibri" panose="020F0502020204030204" pitchFamily="34" charset="0"/>
                <a:cs typeface="Calibri"/>
              </a:rPr>
              <a:t>должны</a:t>
            </a:r>
            <a:r>
              <a:rPr lang="en-US" sz="1400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400" kern="100" dirty="0" err="1">
                <a:latin typeface="Calibri"/>
                <a:ea typeface="Calibri" panose="020F0502020204030204" pitchFamily="34" charset="0"/>
                <a:cs typeface="Calibri"/>
              </a:rPr>
              <a:t>быть</a:t>
            </a:r>
            <a:r>
              <a:rPr lang="en-US" sz="1400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400" kern="100" dirty="0" err="1">
                <a:latin typeface="Calibri"/>
                <a:ea typeface="Calibri" panose="020F0502020204030204" pitchFamily="34" charset="0"/>
                <a:cs typeface="Calibri"/>
              </a:rPr>
              <a:t>обновлены</a:t>
            </a:r>
            <a:r>
              <a:rPr lang="en-US" sz="1400" b="1" kern="100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en-US" sz="1400" b="1" kern="100" dirty="0" err="1">
                <a:latin typeface="Calibri"/>
                <a:ea typeface="Calibri" panose="020F0502020204030204" pitchFamily="34" charset="0"/>
                <a:cs typeface="Calibri"/>
              </a:rPr>
              <a:t>до</a:t>
            </a:r>
            <a:r>
              <a:rPr lang="en-US" sz="1400" b="1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400" b="1" kern="100" dirty="0" err="1">
                <a:latin typeface="Calibri"/>
                <a:ea typeface="Calibri" panose="020F0502020204030204" pitchFamily="34" charset="0"/>
                <a:cs typeface="Calibri"/>
              </a:rPr>
              <a:t>высокого</a:t>
            </a:r>
            <a:r>
              <a:rPr lang="en-US" sz="1400" b="1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400" b="1" kern="100" dirty="0" err="1">
                <a:latin typeface="Calibri"/>
                <a:ea typeface="Calibri" panose="020F0502020204030204" pitchFamily="34" charset="0"/>
                <a:cs typeface="Calibri"/>
              </a:rPr>
              <a:t>уровня</a:t>
            </a:r>
            <a:r>
              <a:rPr lang="en-US" sz="1400" b="1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400" b="1" kern="100" dirty="0" err="1">
                <a:latin typeface="Calibri"/>
                <a:ea typeface="Calibri" panose="020F0502020204030204" pitchFamily="34" charset="0"/>
                <a:cs typeface="Calibri"/>
              </a:rPr>
              <a:t>энергоэффективности</a:t>
            </a:r>
            <a:r>
              <a:rPr lang="en-US" sz="1400" b="1" kern="100" dirty="0">
                <a:latin typeface="Calibri"/>
                <a:ea typeface="Calibri" panose="020F0502020204030204" pitchFamily="34" charset="0"/>
                <a:cs typeface="Calibri"/>
              </a:rPr>
              <a:t> в </a:t>
            </a:r>
            <a:r>
              <a:rPr lang="en-US" sz="1400" b="1" kern="100" dirty="0" err="1">
                <a:latin typeface="Calibri"/>
                <a:ea typeface="Calibri" panose="020F0502020204030204" pitchFamily="34" charset="0"/>
                <a:cs typeface="Calibri"/>
              </a:rPr>
              <a:t>соответствии</a:t>
            </a:r>
            <a:r>
              <a:rPr lang="en-US" sz="1400" b="1" kern="100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en-US" sz="1400" kern="100" dirty="0">
                <a:latin typeface="Calibri"/>
                <a:ea typeface="Calibri" panose="020F0502020204030204" pitchFamily="34" charset="0"/>
                <a:cs typeface="Calibri"/>
              </a:rPr>
              <a:t>с </a:t>
            </a:r>
            <a:r>
              <a:rPr lang="en-US" sz="1400" kern="100" dirty="0" err="1">
                <a:latin typeface="Calibri"/>
                <a:ea typeface="Calibri" panose="020F0502020204030204" pitchFamily="34" charset="0"/>
                <a:cs typeface="Calibri"/>
              </a:rPr>
              <a:t>минимальными</a:t>
            </a:r>
            <a:r>
              <a:rPr lang="en-US" sz="1400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400" kern="100" dirty="0" err="1">
                <a:latin typeface="Calibri"/>
                <a:ea typeface="Calibri" panose="020F0502020204030204" pitchFamily="34" charset="0"/>
                <a:cs typeface="Calibri"/>
              </a:rPr>
              <a:t>стандартами</a:t>
            </a:r>
            <a:r>
              <a:rPr lang="en-US" sz="1400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400" kern="100" dirty="0" err="1">
                <a:latin typeface="Calibri"/>
                <a:ea typeface="Calibri" panose="020F0502020204030204" pitchFamily="34" charset="0"/>
                <a:cs typeface="Calibri"/>
              </a:rPr>
              <a:t>энергоэффективности</a:t>
            </a:r>
            <a:r>
              <a:rPr lang="en-US" sz="1400" kern="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, </a:t>
            </a:r>
            <a:r>
              <a:rPr lang="en-US" sz="1400" kern="100" dirty="0" err="1">
                <a:latin typeface="Calibri"/>
                <a:ea typeface="Calibri" panose="020F0502020204030204" pitchFamily="34" charset="0"/>
                <a:cs typeface="Calibri"/>
              </a:rPr>
              <a:t>установленными</a:t>
            </a:r>
            <a:r>
              <a:rPr lang="en-US" sz="1400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400" kern="100" dirty="0" err="1">
                <a:latin typeface="Calibri"/>
                <a:ea typeface="Calibri" panose="020F0502020204030204" pitchFamily="34" charset="0"/>
                <a:cs typeface="Calibri"/>
              </a:rPr>
              <a:t>на</a:t>
            </a:r>
            <a:r>
              <a:rPr lang="en-US" sz="1400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400" kern="100" dirty="0" err="1">
                <a:latin typeface="Calibri"/>
                <a:ea typeface="Calibri" panose="020F0502020204030204" pitchFamily="34" charset="0"/>
                <a:cs typeface="Calibri"/>
              </a:rPr>
              <a:t>уровне</a:t>
            </a:r>
            <a:r>
              <a:rPr lang="en-US" sz="1400" kern="100" dirty="0">
                <a:latin typeface="Calibri"/>
                <a:ea typeface="Calibri" panose="020F0502020204030204" pitchFamily="34" charset="0"/>
                <a:cs typeface="Calibri"/>
              </a:rPr>
              <a:t> ЕС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01496C-9EE7-A971-7C22-D29CD23F0582}"/>
              </a:ext>
            </a:extLst>
          </p:cNvPr>
          <p:cNvSpPr txBox="1"/>
          <p:nvPr/>
        </p:nvSpPr>
        <p:spPr>
          <a:xfrm>
            <a:off x="5310541" y="2012109"/>
            <a:ext cx="2672241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kern="100" dirty="0">
                <a:latin typeface="Calibri"/>
                <a:ea typeface="Calibri" panose="020F0502020204030204" pitchFamily="34" charset="0"/>
                <a:cs typeface="Calibri"/>
              </a:rPr>
              <a:t>К </a:t>
            </a:r>
            <a:r>
              <a:rPr lang="en-US" sz="1600" b="1" kern="100" dirty="0">
                <a:latin typeface="Calibri"/>
                <a:ea typeface="Calibri" panose="020F0502020204030204" pitchFamily="34" charset="0"/>
                <a:cs typeface="Calibri"/>
              </a:rPr>
              <a:t>2026</a:t>
            </a:r>
            <a:r>
              <a:rPr lang="en-US" sz="1600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kern="100" dirty="0" err="1">
                <a:latin typeface="Calibri"/>
                <a:ea typeface="Calibri" panose="020F0502020204030204" pitchFamily="34" charset="0"/>
                <a:cs typeface="Calibri"/>
              </a:rPr>
              <a:t>году</a:t>
            </a:r>
            <a:r>
              <a:rPr lang="en-US" sz="1600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b="1" kern="100" dirty="0" err="1">
                <a:latin typeface="Calibri"/>
                <a:ea typeface="Calibri" panose="020F0502020204030204" pitchFamily="34" charset="0"/>
                <a:cs typeface="Calibri"/>
              </a:rPr>
              <a:t>все</a:t>
            </a:r>
            <a:r>
              <a:rPr lang="en-US" sz="1600" b="1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b="1" kern="100" dirty="0" err="1">
                <a:latin typeface="Calibri"/>
                <a:ea typeface="Calibri" panose="020F0502020204030204" pitchFamily="34" charset="0"/>
                <a:cs typeface="Calibri"/>
              </a:rPr>
              <a:t>здания</a:t>
            </a:r>
            <a:r>
              <a:rPr lang="en-US" sz="1600" b="1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b="1" kern="100" dirty="0" err="1">
                <a:latin typeface="Calibri"/>
                <a:ea typeface="Calibri" panose="020F0502020204030204" pitchFamily="34" charset="0"/>
                <a:cs typeface="Calibri"/>
              </a:rPr>
              <a:t>должны</a:t>
            </a:r>
            <a:r>
              <a:rPr lang="en-US" sz="1600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kern="100" dirty="0" err="1">
                <a:latin typeface="Calibri"/>
                <a:ea typeface="Calibri" panose="020F0502020204030204" pitchFamily="34" charset="0"/>
                <a:cs typeface="Calibri"/>
              </a:rPr>
              <a:t>иметь</a:t>
            </a:r>
            <a:r>
              <a:rPr lang="en-US" sz="1600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b="1" kern="100" dirty="0" err="1">
                <a:latin typeface="Calibri"/>
                <a:ea typeface="Calibri" panose="020F0502020204030204" pitchFamily="34" charset="0"/>
                <a:cs typeface="Calibri"/>
              </a:rPr>
              <a:t>индикатор</a:t>
            </a:r>
            <a:r>
              <a:rPr lang="en-US" sz="1600" b="1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b="1" kern="100" dirty="0" err="1">
                <a:latin typeface="Calibri"/>
                <a:ea typeface="Calibri" panose="020F0502020204030204" pitchFamily="34" charset="0"/>
                <a:cs typeface="Calibri"/>
              </a:rPr>
              <a:t>интеллектуальной</a:t>
            </a:r>
            <a:r>
              <a:rPr lang="en-US" sz="1600" b="1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b="1" kern="100" dirty="0" err="1">
                <a:latin typeface="Calibri"/>
                <a:ea typeface="Calibri" panose="020F0502020204030204" pitchFamily="34" charset="0"/>
                <a:cs typeface="Calibri"/>
              </a:rPr>
              <a:t>готовности</a:t>
            </a:r>
            <a:r>
              <a:rPr lang="en-US" sz="1600" b="1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b="1" kern="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(SRI</a:t>
            </a:r>
            <a:r>
              <a:rPr lang="en-US" sz="1600" b="1" kern="100" dirty="0">
                <a:latin typeface="Calibri"/>
                <a:ea typeface="Calibri" panose="020F0502020204030204" pitchFamily="34" charset="0"/>
                <a:cs typeface="Calibri"/>
              </a:rPr>
              <a:t>),</a:t>
            </a:r>
            <a:r>
              <a:rPr lang="en-US" sz="1600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kern="100" dirty="0" err="1">
                <a:latin typeface="Calibri"/>
                <a:ea typeface="Calibri" panose="020F0502020204030204" pitchFamily="34" charset="0"/>
                <a:cs typeface="Calibri"/>
              </a:rPr>
              <a:t>оценивающий</a:t>
            </a:r>
            <a:r>
              <a:rPr lang="en-US" sz="1600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kern="100" dirty="0" err="1">
                <a:latin typeface="Calibri"/>
                <a:ea typeface="Calibri" panose="020F0502020204030204" pitchFamily="34" charset="0"/>
                <a:cs typeface="Calibri"/>
              </a:rPr>
              <a:t>их</a:t>
            </a:r>
            <a:r>
              <a:rPr lang="en-US" sz="1600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kern="100" dirty="0" err="1">
                <a:latin typeface="Calibri"/>
                <a:ea typeface="Calibri" panose="020F0502020204030204" pitchFamily="34" charset="0"/>
                <a:cs typeface="Calibri"/>
              </a:rPr>
              <a:t>способность</a:t>
            </a:r>
            <a:r>
              <a:rPr lang="en-US" sz="1600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kern="100" dirty="0" err="1">
                <a:latin typeface="Calibri"/>
                <a:ea typeface="Calibri" panose="020F0502020204030204" pitchFamily="34" charset="0"/>
                <a:cs typeface="Calibri"/>
              </a:rPr>
              <a:t>интегрировать</a:t>
            </a:r>
            <a:r>
              <a:rPr lang="en-US" sz="1600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kern="100" dirty="0" err="1">
                <a:latin typeface="Calibri"/>
                <a:ea typeface="Calibri" panose="020F0502020204030204" pitchFamily="34" charset="0"/>
                <a:cs typeface="Calibri"/>
              </a:rPr>
              <a:t>интеллектуальные</a:t>
            </a:r>
            <a:r>
              <a:rPr lang="en-US" sz="1600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kern="100" dirty="0" err="1">
                <a:latin typeface="Calibri"/>
                <a:ea typeface="Calibri" panose="020F0502020204030204" pitchFamily="34" charset="0"/>
                <a:cs typeface="Calibri"/>
              </a:rPr>
              <a:t>технологии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E7E7ED-BAA0-9514-8D86-F93A0BF91B95}"/>
              </a:ext>
            </a:extLst>
          </p:cNvPr>
          <p:cNvSpPr txBox="1"/>
          <p:nvPr/>
        </p:nvSpPr>
        <p:spPr>
          <a:xfrm>
            <a:off x="2504619" y="2081712"/>
            <a:ext cx="2550413" cy="19228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kern="100" dirty="0">
                <a:latin typeface="Calibri"/>
                <a:ea typeface="Calibri" panose="020F0502020204030204" pitchFamily="34" charset="0"/>
                <a:cs typeface="Calibri"/>
              </a:rPr>
              <a:t>К </a:t>
            </a:r>
            <a:r>
              <a:rPr lang="en-US" sz="1600" b="1" kern="100" dirty="0">
                <a:latin typeface="Calibri"/>
                <a:ea typeface="Calibri" panose="020F0502020204030204" pitchFamily="34" charset="0"/>
                <a:cs typeface="Calibri"/>
              </a:rPr>
              <a:t>2025</a:t>
            </a:r>
            <a:r>
              <a:rPr lang="en-US" sz="1600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kern="100" dirty="0" err="1">
                <a:latin typeface="Calibri"/>
                <a:ea typeface="Calibri" panose="020F0502020204030204" pitchFamily="34" charset="0"/>
                <a:cs typeface="Calibri"/>
              </a:rPr>
              <a:t>году</a:t>
            </a:r>
            <a:r>
              <a:rPr lang="en-US" sz="1600" kern="100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en-US" sz="1600" kern="100" dirty="0" err="1">
                <a:latin typeface="Calibri"/>
                <a:ea typeface="Calibri" panose="020F0502020204030204" pitchFamily="34" charset="0"/>
                <a:cs typeface="Calibri"/>
              </a:rPr>
              <a:t>энергетические</a:t>
            </a:r>
            <a:r>
              <a:rPr lang="en-US" sz="1600" kern="100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en-US" sz="1600" kern="100" dirty="0" err="1">
                <a:latin typeface="Calibri"/>
                <a:ea typeface="Calibri" panose="020F0502020204030204" pitchFamily="34" charset="0"/>
                <a:cs typeface="Calibri"/>
              </a:rPr>
              <a:t>сертификаты</a:t>
            </a:r>
            <a:r>
              <a:rPr lang="en-US" sz="1600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kern="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(</a:t>
            </a:r>
            <a:r>
              <a:rPr lang="en-US" sz="1600" kern="100" dirty="0">
                <a:latin typeface="Calibri"/>
                <a:ea typeface="Calibri" panose="020F0502020204030204" pitchFamily="34" charset="0"/>
                <a:cs typeface="Calibri"/>
              </a:rPr>
              <a:t>EPC</a:t>
            </a:r>
            <a:r>
              <a:rPr lang="en-US" sz="1600" kern="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) </a:t>
            </a:r>
            <a:r>
              <a:rPr lang="en-US" sz="1600" kern="100" dirty="0" err="1">
                <a:latin typeface="Calibri"/>
                <a:ea typeface="Calibri" panose="020F0502020204030204" pitchFamily="34" charset="0"/>
                <a:cs typeface="Calibri"/>
              </a:rPr>
              <a:t>должны</a:t>
            </a:r>
            <a:r>
              <a:rPr lang="en-US" sz="1600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kern="100" dirty="0" err="1">
                <a:latin typeface="Calibri"/>
                <a:ea typeface="Calibri" panose="020F0502020204030204" pitchFamily="34" charset="0"/>
                <a:cs typeface="Calibri"/>
              </a:rPr>
              <a:t>основываться</a:t>
            </a:r>
            <a:r>
              <a:rPr lang="en-US" sz="1600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b="1" kern="100" dirty="0" err="1">
                <a:latin typeface="Calibri"/>
                <a:ea typeface="Calibri" panose="020F0502020204030204" pitchFamily="34" charset="0"/>
                <a:cs typeface="Calibri"/>
              </a:rPr>
              <a:t>на</a:t>
            </a:r>
            <a:r>
              <a:rPr lang="en-US" sz="1600" b="1" kern="100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en-US" sz="1600" b="1" kern="100" dirty="0" err="1">
                <a:latin typeface="Calibri"/>
                <a:ea typeface="Calibri" panose="020F0502020204030204" pitchFamily="34" charset="0"/>
                <a:cs typeface="Calibri"/>
              </a:rPr>
              <a:t>согласованной</a:t>
            </a:r>
            <a:r>
              <a:rPr lang="en-US" sz="1600" b="1" kern="100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en-US" sz="1600" b="1" kern="100" dirty="0" err="1">
                <a:latin typeface="Calibri"/>
                <a:ea typeface="Calibri" panose="020F0502020204030204" pitchFamily="34" charset="0"/>
                <a:cs typeface="Calibri"/>
              </a:rPr>
              <a:t>шкале</a:t>
            </a:r>
            <a:r>
              <a:rPr lang="en-US" sz="1600" b="1" kern="100" dirty="0">
                <a:latin typeface="Calibri"/>
                <a:ea typeface="Calibri" panose="020F0502020204030204" pitchFamily="34" charset="0"/>
                <a:cs typeface="Calibri"/>
              </a:rPr>
              <a:t> в </a:t>
            </a:r>
            <a:r>
              <a:rPr lang="en-US" sz="1600" b="1" kern="100" dirty="0" err="1">
                <a:latin typeface="Calibri"/>
                <a:ea typeface="Calibri" panose="020F0502020204030204" pitchFamily="34" charset="0"/>
                <a:cs typeface="Calibri"/>
              </a:rPr>
              <a:t>области</a:t>
            </a:r>
            <a:r>
              <a:rPr lang="en-US" sz="1600" b="1" kern="1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600" b="1" kern="100" dirty="0" err="1">
                <a:latin typeface="Calibri"/>
                <a:ea typeface="Calibri" panose="020F0502020204030204" pitchFamily="34" charset="0"/>
                <a:cs typeface="Calibri"/>
              </a:rPr>
              <a:t>энергоэффективности</a:t>
            </a:r>
            <a:endParaRPr lang="en-US" sz="16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290781-F6AB-6240-7EF9-97B277A0DAE1}"/>
              </a:ext>
            </a:extLst>
          </p:cNvPr>
          <p:cNvSpPr txBox="1"/>
          <p:nvPr/>
        </p:nvSpPr>
        <p:spPr>
          <a:xfrm rot="16200000">
            <a:off x="9434149" y="3501593"/>
            <a:ext cx="4104456" cy="9939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kern="100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/>
              </a:rPr>
              <a:t>ДЕКАРБОНИЗАЦИЯ ФОНДА ЗДАНИЙ К 2050</a:t>
            </a:r>
            <a:endParaRPr lang="en-US" sz="2800" b="1" kern="100" dirty="0">
              <a:solidFill>
                <a:schemeClr val="accent5">
                  <a:lumMod val="75000"/>
                </a:schemeClr>
              </a:solidFill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F249F5-B4F7-0E83-FFCE-70A7166AE183}"/>
              </a:ext>
            </a:extLst>
          </p:cNvPr>
          <p:cNvSpPr txBox="1"/>
          <p:nvPr/>
        </p:nvSpPr>
        <p:spPr>
          <a:xfrm>
            <a:off x="10728968" y="1361094"/>
            <a:ext cx="1175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2050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2BA8F1-220A-61FE-55BB-7B2C84869D2C}"/>
              </a:ext>
            </a:extLst>
          </p:cNvPr>
          <p:cNvSpPr txBox="1"/>
          <p:nvPr/>
        </p:nvSpPr>
        <p:spPr>
          <a:xfrm>
            <a:off x="8662197" y="1287927"/>
            <a:ext cx="1175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2030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78A7AD-FB6C-7649-9052-2827742221AE}"/>
              </a:ext>
            </a:extLst>
          </p:cNvPr>
          <p:cNvSpPr txBox="1"/>
          <p:nvPr/>
        </p:nvSpPr>
        <p:spPr>
          <a:xfrm>
            <a:off x="911424" y="1274812"/>
            <a:ext cx="1175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04D4FA-9319-E8AE-6735-D6613AF3E154}"/>
              </a:ext>
            </a:extLst>
          </p:cNvPr>
          <p:cNvSpPr txBox="1"/>
          <p:nvPr/>
        </p:nvSpPr>
        <p:spPr>
          <a:xfrm>
            <a:off x="296429" y="2051139"/>
            <a:ext cx="194421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 err="1">
                <a:latin typeface="Calibri"/>
                <a:ea typeface="+mn-lt"/>
                <a:cs typeface="Calibri"/>
              </a:rPr>
              <a:t>Все</a:t>
            </a:r>
            <a:r>
              <a:rPr lang="en-US" sz="1600" b="1" dirty="0">
                <a:latin typeface="Calibri"/>
                <a:ea typeface="+mn-lt"/>
                <a:cs typeface="Calibri"/>
              </a:rPr>
              <a:t> </a:t>
            </a:r>
            <a:r>
              <a:rPr lang="en-US" sz="1600" b="1" dirty="0" err="1">
                <a:latin typeface="Calibri"/>
                <a:ea typeface="+mn-lt"/>
                <a:cs typeface="Calibri"/>
              </a:rPr>
              <a:t>новые</a:t>
            </a:r>
            <a:r>
              <a:rPr lang="en-US" sz="1600" b="1" dirty="0">
                <a:latin typeface="Calibri"/>
                <a:ea typeface="+mn-lt"/>
                <a:cs typeface="Calibri"/>
              </a:rPr>
              <a:t> </a:t>
            </a:r>
            <a:r>
              <a:rPr lang="en-US" sz="1600" b="1" dirty="0" err="1">
                <a:latin typeface="Calibri"/>
                <a:ea typeface="+mn-lt"/>
                <a:cs typeface="Calibri"/>
              </a:rPr>
              <a:t>здания</a:t>
            </a:r>
            <a:r>
              <a:rPr lang="en-US" sz="1600" b="1" dirty="0">
                <a:latin typeface="Calibri"/>
                <a:ea typeface="+mn-lt"/>
                <a:cs typeface="Calibri"/>
              </a:rPr>
              <a:t> </a:t>
            </a:r>
          </a:p>
          <a:p>
            <a:r>
              <a:rPr lang="en-US" sz="1600" dirty="0">
                <a:latin typeface="Calibri"/>
                <a:ea typeface="+mn-lt"/>
                <a:cs typeface="Calibri"/>
              </a:rPr>
              <a:t>в ЕС </a:t>
            </a:r>
            <a:r>
              <a:rPr lang="en-US" sz="1600" dirty="0" err="1">
                <a:latin typeface="Calibri"/>
                <a:ea typeface="+mn-lt"/>
                <a:cs typeface="Calibri"/>
              </a:rPr>
              <a:t>должны</a:t>
            </a:r>
            <a:r>
              <a:rPr lang="en-US" sz="1600" dirty="0">
                <a:latin typeface="Calibri"/>
                <a:ea typeface="+mn-lt"/>
                <a:cs typeface="Calibri"/>
              </a:rPr>
              <a:t> </a:t>
            </a:r>
            <a:r>
              <a:rPr lang="en-US" sz="1600" dirty="0" err="1">
                <a:latin typeface="Calibri"/>
                <a:ea typeface="+mn-lt"/>
                <a:cs typeface="Calibri"/>
              </a:rPr>
              <a:t>быть</a:t>
            </a:r>
            <a:r>
              <a:rPr lang="en-US" sz="1600" dirty="0">
                <a:latin typeface="Calibri"/>
                <a:ea typeface="+mn-lt"/>
                <a:cs typeface="Calibri"/>
              </a:rPr>
              <a:t> </a:t>
            </a:r>
            <a:r>
              <a:rPr lang="en-US" sz="1600" b="1" dirty="0" err="1">
                <a:latin typeface="Calibri"/>
                <a:ea typeface="+mn-lt"/>
                <a:cs typeface="Calibri"/>
              </a:rPr>
              <a:t>зданиями</a:t>
            </a:r>
            <a:r>
              <a:rPr lang="en-US" sz="1600" b="1" dirty="0">
                <a:latin typeface="Calibri"/>
                <a:ea typeface="+mn-lt"/>
                <a:cs typeface="Calibri"/>
              </a:rPr>
              <a:t> с </a:t>
            </a:r>
            <a:r>
              <a:rPr lang="en-US" sz="1600" b="1" dirty="0" err="1">
                <a:latin typeface="Calibri"/>
                <a:ea typeface="+mn-lt"/>
                <a:cs typeface="Calibri"/>
              </a:rPr>
              <a:t>почти</a:t>
            </a:r>
            <a:r>
              <a:rPr lang="en-US" sz="1600" b="1" dirty="0">
                <a:latin typeface="Calibri"/>
                <a:ea typeface="+mn-lt"/>
                <a:cs typeface="Calibri"/>
              </a:rPr>
              <a:t> </a:t>
            </a:r>
            <a:r>
              <a:rPr lang="en-US" sz="1600" b="1" dirty="0" err="1">
                <a:latin typeface="Calibri"/>
                <a:ea typeface="+mn-lt"/>
                <a:cs typeface="Calibri"/>
              </a:rPr>
              <a:t>нулевым</a:t>
            </a:r>
            <a:r>
              <a:rPr lang="en-US" sz="1600" b="1" dirty="0">
                <a:latin typeface="Calibri"/>
                <a:ea typeface="+mn-lt"/>
                <a:cs typeface="Calibri"/>
              </a:rPr>
              <a:t> </a:t>
            </a:r>
            <a:r>
              <a:rPr lang="en-US" sz="1600" b="1" dirty="0" err="1">
                <a:latin typeface="Calibri"/>
                <a:ea typeface="+mn-lt"/>
                <a:cs typeface="Calibri"/>
              </a:rPr>
              <a:t>потреблением</a:t>
            </a:r>
            <a:r>
              <a:rPr lang="en-US" sz="1600" b="1" dirty="0">
                <a:latin typeface="Calibri"/>
                <a:ea typeface="+mn-lt"/>
                <a:cs typeface="Calibri"/>
              </a:rPr>
              <a:t> </a:t>
            </a:r>
            <a:r>
              <a:rPr lang="en-US" sz="1600" b="1" dirty="0" err="1">
                <a:latin typeface="Calibri"/>
                <a:ea typeface="+mn-lt"/>
                <a:cs typeface="Calibri"/>
              </a:rPr>
              <a:t>энергии</a:t>
            </a:r>
            <a:r>
              <a:rPr lang="en-US" sz="1600" dirty="0">
                <a:latin typeface="Calibri"/>
                <a:ea typeface="+mn-lt"/>
                <a:cs typeface="Calibri"/>
              </a:rPr>
              <a:t> (NZEB)</a:t>
            </a:r>
            <a:endParaRPr lang="en-US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168578-A8C9-A2A3-4960-DE9BFCE99ED5}"/>
              </a:ext>
            </a:extLst>
          </p:cNvPr>
          <p:cNvSpPr txBox="1"/>
          <p:nvPr/>
        </p:nvSpPr>
        <p:spPr>
          <a:xfrm>
            <a:off x="4358335" y="4548685"/>
            <a:ext cx="1881681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kern="100" dirty="0" err="1">
                <a:latin typeface="Calibri"/>
                <a:cs typeface="Calibri"/>
              </a:rPr>
              <a:t>Будет</a:t>
            </a:r>
            <a:r>
              <a:rPr lang="en-US" sz="1600" kern="100" dirty="0">
                <a:latin typeface="Calibri"/>
                <a:cs typeface="Calibri"/>
              </a:rPr>
              <a:t> </a:t>
            </a:r>
            <a:r>
              <a:rPr lang="en-US" sz="1600" kern="100" dirty="0" err="1">
                <a:latin typeface="Calibri"/>
                <a:cs typeface="Calibri"/>
              </a:rPr>
              <a:t>введен</a:t>
            </a:r>
            <a:r>
              <a:rPr lang="en-US" sz="1600" kern="100" dirty="0">
                <a:latin typeface="Calibri"/>
                <a:cs typeface="Calibri"/>
              </a:rPr>
              <a:t> </a:t>
            </a:r>
            <a:r>
              <a:rPr lang="en-US" sz="1600" b="1" kern="100" dirty="0" err="1">
                <a:latin typeface="Calibri"/>
                <a:cs typeface="Calibri"/>
              </a:rPr>
              <a:t>расчет</a:t>
            </a:r>
            <a:r>
              <a:rPr lang="en-US" sz="1600" b="1" kern="100" dirty="0">
                <a:latin typeface="Calibri"/>
                <a:cs typeface="Calibri"/>
              </a:rPr>
              <a:t> </a:t>
            </a:r>
            <a:r>
              <a:rPr lang="en-US" sz="1600" b="1" kern="100" dirty="0" err="1">
                <a:latin typeface="Calibri"/>
                <a:cs typeface="Calibri"/>
              </a:rPr>
              <a:t>выбросов</a:t>
            </a:r>
            <a:r>
              <a:rPr lang="en-US" sz="1600" b="1" kern="100" dirty="0">
                <a:latin typeface="Calibri"/>
                <a:cs typeface="Calibri"/>
              </a:rPr>
              <a:t> </a:t>
            </a:r>
            <a:r>
              <a:rPr lang="en-US" sz="1600" b="1" kern="100" dirty="0" err="1">
                <a:latin typeface="Calibri"/>
                <a:cs typeface="Calibri"/>
              </a:rPr>
              <a:t>углекислого</a:t>
            </a:r>
            <a:r>
              <a:rPr lang="en-US" sz="1600" b="1" kern="100" dirty="0">
                <a:latin typeface="Calibri"/>
                <a:cs typeface="Calibri"/>
              </a:rPr>
              <a:t> </a:t>
            </a:r>
            <a:r>
              <a:rPr lang="en-US" sz="1600" b="1" kern="100" dirty="0" err="1">
                <a:latin typeface="Calibri"/>
                <a:cs typeface="Calibri"/>
              </a:rPr>
              <a:t>газа</a:t>
            </a:r>
            <a:r>
              <a:rPr lang="en-US" sz="1600" kern="100" dirty="0">
                <a:latin typeface="Calibri"/>
                <a:cs typeface="Calibri"/>
              </a:rPr>
              <a:t> в </a:t>
            </a:r>
            <a:r>
              <a:rPr lang="en-US" sz="1600" kern="100" dirty="0" err="1">
                <a:latin typeface="Calibri"/>
                <a:cs typeface="Calibri"/>
              </a:rPr>
              <a:t>течение</a:t>
            </a:r>
            <a:r>
              <a:rPr lang="en-US" sz="1600" kern="100" dirty="0">
                <a:latin typeface="Calibri"/>
                <a:cs typeface="Calibri"/>
              </a:rPr>
              <a:t> </a:t>
            </a:r>
            <a:r>
              <a:rPr lang="en-US" sz="1600" kern="100" dirty="0" err="1">
                <a:latin typeface="Calibri"/>
                <a:cs typeface="Calibri"/>
              </a:rPr>
              <a:t>жизненного</a:t>
            </a:r>
            <a:r>
              <a:rPr lang="en-US" sz="1600" kern="100" dirty="0">
                <a:latin typeface="Calibri"/>
                <a:cs typeface="Calibri"/>
              </a:rPr>
              <a:t> </a:t>
            </a:r>
            <a:r>
              <a:rPr lang="en-US" sz="1600" kern="100" dirty="0" err="1">
                <a:latin typeface="Calibri"/>
                <a:cs typeface="Calibri"/>
              </a:rPr>
              <a:t>цикла</a:t>
            </a:r>
            <a:r>
              <a:rPr lang="en-US" sz="1600" kern="100" dirty="0">
                <a:latin typeface="Calibri"/>
                <a:cs typeface="Calibri"/>
              </a:rPr>
              <a:t> </a:t>
            </a:r>
            <a:r>
              <a:rPr lang="en-US" sz="1600" kern="100" dirty="0" err="1">
                <a:latin typeface="Calibri"/>
                <a:cs typeface="Calibri"/>
              </a:rPr>
              <a:t>здания</a:t>
            </a:r>
            <a:endParaRPr lang="en-US" sz="1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A7C8A7-6D71-D718-E589-009C0AD03E24}"/>
              </a:ext>
            </a:extLst>
          </p:cNvPr>
          <p:cNvSpPr txBox="1"/>
          <p:nvPr/>
        </p:nvSpPr>
        <p:spPr>
          <a:xfrm>
            <a:off x="4571388" y="1270772"/>
            <a:ext cx="1175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681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12FF-D8AA-D22B-FB57-227895B19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0"/>
            <a:ext cx="11737304" cy="1095376"/>
          </a:xfrm>
        </p:spPr>
        <p:txBody>
          <a:bodyPr lIns="91440" tIns="45720" rIns="91440" bIns="45720" anchor="ctr" anchorCtr="0">
            <a:normAutofit/>
          </a:bodyPr>
          <a:lstStyle/>
          <a:p>
            <a:pPr>
              <a:lnSpc>
                <a:spcPct val="114999"/>
              </a:lnSpc>
              <a:spcAft>
                <a:spcPts val="1000"/>
              </a:spcAft>
            </a:pPr>
            <a:r>
              <a:rPr lang="en-US" dirty="0" err="1">
                <a:latin typeface="Arial"/>
                <a:cs typeface="Arial"/>
              </a:rPr>
              <a:t>Здания</a:t>
            </a:r>
            <a:r>
              <a:rPr lang="en-US" dirty="0">
                <a:latin typeface="Arial"/>
                <a:cs typeface="Arial"/>
              </a:rPr>
              <a:t> с </a:t>
            </a:r>
            <a:r>
              <a:rPr lang="en-US" dirty="0" err="1">
                <a:latin typeface="Arial"/>
                <a:cs typeface="Arial"/>
              </a:rPr>
              <a:t>нулевым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уровнем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выбросов</a:t>
            </a:r>
            <a:r>
              <a:rPr lang="en-US" dirty="0">
                <a:latin typeface="Arial"/>
                <a:cs typeface="Arial"/>
              </a:rPr>
              <a:t> — </a:t>
            </a:r>
            <a:r>
              <a:rPr lang="en-US" dirty="0" err="1">
                <a:latin typeface="Arial"/>
                <a:cs typeface="Arial"/>
              </a:rPr>
              <a:t>новая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цель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на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пути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декарбонизации </a:t>
            </a:r>
            <a:r>
              <a:rPr lang="en-US" dirty="0" err="1">
                <a:latin typeface="Arial"/>
                <a:cs typeface="Arial"/>
              </a:rPr>
              <a:t>сектора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зданий</a:t>
            </a:r>
            <a:endParaRPr lang="en-US" dirty="0"/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031F732-33D0-7816-F353-27DBB42FC3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7"/>
          <a:stretch/>
        </p:blipFill>
        <p:spPr>
          <a:xfrm>
            <a:off x="366138" y="1427475"/>
            <a:ext cx="11490502" cy="400304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011BBBA-1866-8689-3D8F-20392016F547}"/>
              </a:ext>
            </a:extLst>
          </p:cNvPr>
          <p:cNvSpPr/>
          <p:nvPr/>
        </p:nvSpPr>
        <p:spPr>
          <a:xfrm>
            <a:off x="5591944" y="1095376"/>
            <a:ext cx="1944216" cy="547260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b"/>
          <a:lstStyle/>
          <a:p>
            <a:pPr algn="ctr"/>
            <a:endParaRPr lang="en-US" dirty="0">
              <a:solidFill>
                <a:schemeClr val="accent2"/>
              </a:solidFill>
              <a:ea typeface="+mn-lt"/>
              <a:cs typeface="+mn-lt"/>
            </a:endParaRPr>
          </a:p>
          <a:p>
            <a:pPr algn="ctr"/>
            <a:r>
              <a:rPr lang="en-US" sz="1400" b="1" dirty="0" err="1">
                <a:solidFill>
                  <a:schemeClr val="accent2"/>
                </a:solidFill>
                <a:ea typeface="+mn-lt"/>
                <a:cs typeface="+mn-lt"/>
              </a:rPr>
              <a:t>Текущий</a:t>
            </a:r>
            <a:r>
              <a:rPr lang="en-US" sz="1400" b="1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ea typeface="+mn-lt"/>
                <a:cs typeface="+mn-lt"/>
              </a:rPr>
              <a:t>объем</a:t>
            </a:r>
            <a:r>
              <a:rPr lang="en-US" sz="1400" b="1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ea typeface="+mn-lt"/>
                <a:cs typeface="+mn-lt"/>
              </a:rPr>
              <a:t>оценок</a:t>
            </a:r>
            <a:r>
              <a:rPr lang="en-US" sz="1400" b="1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ea typeface="+mn-lt"/>
                <a:cs typeface="+mn-lt"/>
              </a:rPr>
              <a:t>эффективности</a:t>
            </a:r>
            <a:r>
              <a:rPr lang="en-US" sz="1400" b="1" dirty="0">
                <a:solidFill>
                  <a:schemeClr val="accent2"/>
                </a:solidFill>
                <a:ea typeface="+mn-lt"/>
                <a:cs typeface="+mn-lt"/>
              </a:rPr>
              <a:t> </a:t>
            </a:r>
            <a:endParaRPr lang="en-US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497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12FF-D8AA-D22B-FB57-227895B19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37021"/>
            <a:ext cx="11665296" cy="1095376"/>
          </a:xfrm>
        </p:spPr>
        <p:txBody>
          <a:bodyPr>
            <a:norm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Проблемы на практическом уровне</a:t>
            </a:r>
            <a:br>
              <a:rPr lang="en-US" sz="2800" dirty="0">
                <a:latin typeface="+mj-lt"/>
              </a:rPr>
            </a:b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95910-031D-A791-87DF-8A380B31C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72" y="1204380"/>
            <a:ext cx="11691801" cy="4449240"/>
          </a:xfrm>
        </p:spPr>
        <p:txBody>
          <a:bodyPr/>
          <a:lstStyle/>
          <a:p>
            <a:r>
              <a:rPr lang="ru-RU" sz="2400" b="1" dirty="0">
                <a:effectLst/>
                <a:latin typeface="+mj-lt"/>
                <a:ea typeface="Calibri" panose="020F0502020204030204" pitchFamily="34" charset="0"/>
              </a:rPr>
              <a:t>Достижение более устойчивого энергетического баланса требует более интеллектуальных технологий и решений</a:t>
            </a:r>
            <a:endParaRPr lang="en-US" sz="2400" b="1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en-US" sz="2000" dirty="0">
                <a:latin typeface="+mj-lt"/>
              </a:rPr>
              <a:t> 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ru-RU" dirty="0">
                <a:latin typeface="+mj-lt"/>
              </a:rPr>
              <a:t>в продвижении использования ВИЭ – интеллектуальных сетей     </a:t>
            </a:r>
            <a:endParaRPr lang="en-US" dirty="0">
              <a:latin typeface="+mj-lt"/>
            </a:endParaRPr>
          </a:p>
          <a:p>
            <a:pPr algn="l">
              <a:spcBef>
                <a:spcPts val="0"/>
              </a:spcBef>
            </a:pPr>
            <a:r>
              <a:rPr lang="ru-RU" dirty="0">
                <a:latin typeface="+mj-lt"/>
              </a:rPr>
              <a:t> </a:t>
            </a:r>
            <a:r>
              <a:rPr lang="en-US" dirty="0">
                <a:latin typeface="+mj-lt"/>
              </a:rPr>
              <a:t>    </a:t>
            </a:r>
            <a:r>
              <a:rPr lang="ru-RU" dirty="0">
                <a:latin typeface="+mj-lt"/>
              </a:rPr>
              <a:t>и технологии</a:t>
            </a:r>
            <a:endParaRPr lang="en-US" dirty="0">
              <a:latin typeface="+mj-lt"/>
            </a:endParaRPr>
          </a:p>
          <a:p>
            <a:pPr lvl="8" indent="0">
              <a:buNone/>
            </a:pPr>
            <a:r>
              <a:rPr lang="en-US" dirty="0">
                <a:latin typeface="+mj-lt"/>
                <a:cs typeface="Arial" panose="020B0604020202020204" pitchFamily="34" charset="0"/>
              </a:rPr>
              <a:t>     </a:t>
            </a:r>
          </a:p>
          <a:p>
            <a:pPr lvl="8" indent="0">
              <a:buNone/>
            </a:pPr>
            <a:r>
              <a:rPr lang="en-US" dirty="0">
                <a:latin typeface="+mj-lt"/>
                <a:cs typeface="Arial" panose="020B0604020202020204" pitchFamily="34" charset="0"/>
              </a:rPr>
              <a:t>    </a:t>
            </a:r>
          </a:p>
          <a:p>
            <a:pPr lvl="8" indent="0">
              <a:spcBef>
                <a:spcPts val="0"/>
              </a:spcBef>
              <a:buNone/>
            </a:pPr>
            <a:r>
              <a:rPr lang="en-US" dirty="0">
                <a:latin typeface="+mj-lt"/>
                <a:cs typeface="Arial" panose="020B0604020202020204" pitchFamily="34" charset="0"/>
              </a:rPr>
              <a:t>         </a:t>
            </a:r>
          </a:p>
          <a:p>
            <a:pPr lvl="8" indent="0">
              <a:spcBef>
                <a:spcPts val="0"/>
              </a:spcBef>
              <a:buNone/>
            </a:pPr>
            <a:r>
              <a:rPr lang="en-US" dirty="0">
                <a:latin typeface="+mj-lt"/>
                <a:cs typeface="Arial" panose="020B0604020202020204" pitchFamily="34" charset="0"/>
              </a:rPr>
              <a:t> - </a:t>
            </a:r>
            <a:r>
              <a:rPr lang="ru-RU" dirty="0">
                <a:latin typeface="+mj-lt"/>
                <a:cs typeface="Arial" panose="020B0604020202020204" pitchFamily="34" charset="0"/>
              </a:rPr>
              <a:t>в продвижении энергоэффективности в зданиях – новые технологии и подходы к декарбонизации зданий</a:t>
            </a:r>
            <a:endParaRPr lang="en-US" dirty="0">
              <a:latin typeface="+mj-lt"/>
              <a:cs typeface="Arial" panose="020B0604020202020204" pitchFamily="34" charset="0"/>
            </a:endParaRPr>
          </a:p>
          <a:p>
            <a:pPr lvl="8" indent="0">
              <a:spcBef>
                <a:spcPts val="0"/>
              </a:spcBef>
              <a:buNone/>
            </a:pPr>
            <a:endParaRPr lang="en-US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US" sz="2400" b="1" dirty="0">
              <a:latin typeface="+mj-lt"/>
            </a:endParaRPr>
          </a:p>
          <a:p>
            <a:pPr algn="ctr">
              <a:spcBef>
                <a:spcPts val="0"/>
              </a:spcBef>
            </a:pPr>
            <a:endParaRPr lang="lv-LV" sz="2400" b="1" dirty="0"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ru-RU" sz="2400" b="1" dirty="0">
                <a:latin typeface="+mj-lt"/>
              </a:rPr>
              <a:t>Откривает возможности сотрудничества между </a:t>
            </a:r>
            <a:endParaRPr lang="en-US" sz="2400" b="1" dirty="0"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ru-RU" sz="2400" b="1" dirty="0">
                <a:latin typeface="+mj-lt"/>
              </a:rPr>
              <a:t>исследовательскими институтами ЕС-ЦА</a:t>
            </a:r>
            <a:endParaRPr lang="en-US" b="1" dirty="0">
              <a:latin typeface="+mj-lt"/>
            </a:endParaRPr>
          </a:p>
        </p:txBody>
      </p:sp>
      <p:pic>
        <p:nvPicPr>
          <p:cNvPr id="4" name="Picture 3" descr="smart grids">
            <a:extLst>
              <a:ext uri="{FF2B5EF4-FFF2-40B4-BE49-F238E27FC236}">
                <a16:creationId xmlns:a16="http://schemas.microsoft.com/office/drawing/2014/main" id="{85CF0386-CA3C-BBB5-5644-EAEFCCDCDD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336" y="1811166"/>
            <a:ext cx="2424430" cy="17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9522EE16-97B7-681A-BF51-BC9428FA3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440" y="3284984"/>
            <a:ext cx="2857500" cy="1790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23081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03F7DE-72E0-51D2-78E3-BEA089CC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0"/>
            <a:ext cx="11809312" cy="1095376"/>
          </a:xfrm>
        </p:spPr>
        <p:txBody>
          <a:bodyPr anchor="ctr" anchorCtr="0">
            <a:noAutofit/>
          </a:bodyPr>
          <a:lstStyle/>
          <a:p>
            <a:pPr algn="ctr"/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/>
              <a:t>Дополнительная информация на сайте SECCA</a:t>
            </a:r>
            <a:br>
              <a:rPr lang="lv-LV" dirty="0"/>
            </a:br>
            <a:b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D4539C-3FFC-959A-5B72-60BD31F0F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76" y="1126745"/>
            <a:ext cx="11319048" cy="4464496"/>
          </a:xfrm>
        </p:spPr>
        <p:txBody>
          <a:bodyPr/>
          <a:lstStyle/>
          <a:p>
            <a:pPr algn="ctr"/>
            <a:r>
              <a:rPr lang="ru-RU" sz="2300" b="1" dirty="0">
                <a:solidFill>
                  <a:srgbClr val="164194"/>
                </a:solidFill>
                <a:highlight>
                  <a:srgbClr val="FEFEFE"/>
                </a:highlight>
                <a:latin typeface="+mn-lt"/>
              </a:rPr>
              <a:t>Последние новости и события</a:t>
            </a:r>
          </a:p>
          <a:p>
            <a:pPr algn="ctr"/>
            <a:r>
              <a:rPr lang="ru-RU" sz="2300" b="1" dirty="0">
                <a:solidFill>
                  <a:srgbClr val="164194"/>
                </a:solidFill>
                <a:highlight>
                  <a:srgbClr val="FEFEFE"/>
                </a:highlight>
                <a:latin typeface="+mn-lt"/>
              </a:rPr>
              <a:t>Центр знаний по устойчивой энергетике - Практика внедрения ЭЭ и ВИЭ</a:t>
            </a:r>
            <a:endParaRPr lang="en-US" sz="2300" b="1" dirty="0">
              <a:solidFill>
                <a:srgbClr val="164194"/>
              </a:solidFill>
              <a:highlight>
                <a:srgbClr val="FEFEFE"/>
              </a:highlight>
              <a:latin typeface="+mn-lt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+mj-lt"/>
                <a:hlinkClick r:id="rId2"/>
              </a:rPr>
              <a:t>www.secca.eu</a:t>
            </a:r>
            <a:endParaRPr lang="en-US" dirty="0">
              <a:latin typeface="+mj-lt"/>
            </a:endParaRP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lv-LV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354BB2-8045-4DCB-A004-38431B1E32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485" y="2564904"/>
            <a:ext cx="5271145" cy="35500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3DF51B-20A0-4B12-8B42-AFD1551C19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2" y="2564904"/>
            <a:ext cx="5370887" cy="36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026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03F7DE-72E0-51D2-78E3-BEA089CC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0"/>
            <a:ext cx="11809312" cy="1095376"/>
          </a:xfrm>
        </p:spPr>
        <p:txBody>
          <a:bodyPr anchor="ctr" anchorCtr="0">
            <a:noAutofit/>
          </a:bodyPr>
          <a:lstStyle/>
          <a:p>
            <a:pPr algn="ctr"/>
            <a:r>
              <a:rPr lang="ru-RU" dirty="0"/>
              <a:t>Дополнительная информация на сайте SECCA</a:t>
            </a: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D4539C-3FFC-959A-5B72-60BD31F0F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68" y="1484784"/>
            <a:ext cx="11319048" cy="4464496"/>
          </a:xfrm>
        </p:spPr>
        <p:txBody>
          <a:bodyPr/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b="1" i="0" dirty="0">
              <a:solidFill>
                <a:srgbClr val="164194"/>
              </a:solidFill>
              <a:effectLst/>
              <a:highlight>
                <a:srgbClr val="FEFEFE"/>
              </a:highlight>
              <a:latin typeface="+mj-lt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</a:pPr>
            <a:r>
              <a:rPr lang="ru-RU" sz="2400" b="1" i="0">
                <a:solidFill>
                  <a:srgbClr val="164194"/>
                </a:solidFill>
                <a:effectLst/>
                <a:highlight>
                  <a:srgbClr val="FEFEFE"/>
                </a:highlight>
                <a:latin typeface="+mj-lt"/>
              </a:rPr>
              <a:t>Горизонт Европа</a:t>
            </a:r>
            <a:endParaRPr lang="lv-LV" sz="2400" dirty="0">
              <a:latin typeface="+mj-lt"/>
            </a:endParaRP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lv-LV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oogle Shape;218;p10" descr="A picture containing text, graphic design, screenshot, banner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7FFE6041-7B92-D80E-FA59-ED8AF6F16CD8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5520" y="2780928"/>
            <a:ext cx="8150088" cy="3201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3450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03F7DE-72E0-51D2-78E3-BEA089CCC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ru" sz="3200" b="1" i="0" u="none" strike="noStrike" dirty="0">
                <a:latin typeface="Arial"/>
              </a:rPr>
              <a:t>Общая информация о проекте SECCA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D4539C-3FFC-959A-5B72-60BD31F0F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890" y="1340768"/>
            <a:ext cx="5561094" cy="4525963"/>
          </a:xfrm>
        </p:spPr>
        <p:txBody>
          <a:bodyPr>
            <a:noAutofit/>
          </a:bodyPr>
          <a:lstStyle/>
          <a:p>
            <a:pPr algn="just" rtl="0">
              <a:lnSpc>
                <a:spcPct val="107000"/>
              </a:lnSpc>
              <a:spcAft>
                <a:spcPts val="600"/>
              </a:spcAft>
            </a:pPr>
            <a:r>
              <a:rPr lang="ru" sz="2200" b="1" i="0" u="none" strike="noStrike" dirty="0">
                <a:latin typeface="Century Gothic"/>
                <a:ea typeface="Calibri"/>
                <a:cs typeface="Times New Roman"/>
              </a:rPr>
              <a:t>Проект</a:t>
            </a:r>
            <a:r>
              <a:rPr lang="en-US" sz="2200" b="1" i="0" u="none" strike="noStrike" dirty="0">
                <a:latin typeface="Century Gothic"/>
                <a:ea typeface="Calibri"/>
                <a:cs typeface="Times New Roman"/>
              </a:rPr>
              <a:t> </a:t>
            </a:r>
            <a:r>
              <a:rPr lang="ru" sz="2200" b="1" i="0" u="none" strike="noStrike" dirty="0">
                <a:latin typeface="Century Gothic"/>
                <a:ea typeface="Calibri"/>
                <a:cs typeface="Times New Roman"/>
              </a:rPr>
              <a:t>"Устойчивые энергетические связи в Центральной Азии" (SECCA) </a:t>
            </a:r>
          </a:p>
          <a:p>
            <a:pPr rtl="0">
              <a:lnSpc>
                <a:spcPct val="107000"/>
              </a:lnSpc>
              <a:spcAft>
                <a:spcPts val="600"/>
              </a:spcAft>
            </a:pPr>
            <a:r>
              <a:rPr lang="ru" sz="2200" b="0" i="0" u="none" strike="noStrike" dirty="0">
                <a:latin typeface="Century Gothic"/>
                <a:ea typeface="Calibri"/>
                <a:cs typeface="Times New Roman"/>
              </a:rPr>
              <a:t>Финансируемый ЕС проект регионального сотрудничества между Европейским </a:t>
            </a:r>
            <a:r>
              <a:rPr lang="ru-RU" sz="2200" b="0" i="0" u="none" strike="noStrike" dirty="0">
                <a:latin typeface="Century Gothic"/>
                <a:ea typeface="Calibri"/>
                <a:cs typeface="Times New Roman"/>
              </a:rPr>
              <a:t>С</a:t>
            </a:r>
            <a:r>
              <a:rPr lang="ru" sz="2200" b="0" i="0" u="none" strike="noStrike" dirty="0">
                <a:latin typeface="Century Gothic"/>
                <a:ea typeface="Calibri"/>
                <a:cs typeface="Times New Roman"/>
              </a:rPr>
              <a:t>оюзом и его странами-партнерами в Центральной Азии в области устойчивой энергетики</a:t>
            </a:r>
          </a:p>
          <a:p>
            <a:pPr algn="just" rtl="0">
              <a:spcAft>
                <a:spcPts val="600"/>
              </a:spcAft>
            </a:pPr>
            <a:r>
              <a:rPr lang="ru" sz="2200" b="1" i="0" u="none" strike="noStrike" dirty="0">
                <a:solidFill>
                  <a:srgbClr val="000000"/>
                </a:solidFill>
                <a:latin typeface="Century Gothic"/>
                <a:ea typeface="Calibri"/>
                <a:cs typeface="Times New Roman"/>
              </a:rPr>
              <a:t>Страны-партнеры</a:t>
            </a:r>
            <a:r>
              <a:rPr lang="ru" sz="2200" b="0" i="0" u="none" strike="noStrike" dirty="0">
                <a:solidFill>
                  <a:srgbClr val="000000"/>
                </a:solidFill>
                <a:latin typeface="Century Gothic"/>
                <a:ea typeface="Calibri"/>
                <a:cs typeface="Times New Roman"/>
              </a:rPr>
              <a:t>:</a:t>
            </a:r>
          </a:p>
          <a:p>
            <a:pPr algn="just" rtl="0">
              <a:spcAft>
                <a:spcPts val="600"/>
              </a:spcAft>
            </a:pPr>
            <a:r>
              <a:rPr lang="ru" sz="2200" b="0" i="0" u="none" strike="noStrike" dirty="0">
                <a:solidFill>
                  <a:srgbClr val="000000"/>
                </a:solidFill>
                <a:latin typeface="Century Gothic"/>
                <a:ea typeface="Calibri"/>
                <a:cs typeface="Times New Roman"/>
              </a:rPr>
              <a:t>Казахстан, Кыргызстан, Таджикистан, Туркменистан и Узбекистан</a:t>
            </a:r>
          </a:p>
        </p:txBody>
      </p:sp>
      <p:pic>
        <p:nvPicPr>
          <p:cNvPr id="8" name="Content Placeholder 7" descr="Map&#10;&#10;Description automatically generated">
            <a:extLst>
              <a:ext uri="{FF2B5EF4-FFF2-40B4-BE49-F238E27FC236}">
                <a16:creationId xmlns:a16="http://schemas.microsoft.com/office/drawing/2014/main" id="{8845909E-D623-4C74-8166-ECEDF02A6640}"/>
              </a:ext>
            </a:extLst>
          </p:cNvPr>
          <p:cNvPicPr>
            <a:picLocks noGrp="1"/>
          </p:cNvPicPr>
          <p:nvPr>
            <p:ph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01407" y="1944752"/>
            <a:ext cx="5483225" cy="3606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1610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03F7DE-72E0-51D2-78E3-BEA089CCC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" sz="2800" b="1" i="0" u="none" strike="noStrike" dirty="0">
                <a:latin typeface="Arial"/>
              </a:rPr>
              <a:t>Общая информация о проекте SECCA</a:t>
            </a:r>
            <a:endParaRPr lang="fr-BE" b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D4539C-3FFC-959A-5B72-60BD31F0F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814992" cy="4525963"/>
          </a:xfrm>
        </p:spPr>
        <p:txBody>
          <a:bodyPr/>
          <a:lstStyle/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" sz="2400" b="1" dirty="0">
                <a:solidFill>
                  <a:srgbClr val="000000"/>
                </a:solidFill>
                <a:latin typeface="Century Gothic"/>
                <a:cs typeface="Times New Roman"/>
              </a:rPr>
              <a:t>Заказчик</a:t>
            </a:r>
            <a:r>
              <a:rPr lang="ru" sz="2400" dirty="0">
                <a:solidFill>
                  <a:srgbClr val="000000"/>
                </a:solidFill>
                <a:latin typeface="Century Gothic"/>
                <a:cs typeface="Times New Roman"/>
              </a:rPr>
              <a:t>: Представительство ЕС в Казахстане</a:t>
            </a:r>
            <a:endParaRPr lang="en-GB" sz="24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 algn="just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" sz="2400" b="1" dirty="0">
                <a:latin typeface="Century Gothic"/>
                <a:ea typeface="Times New Roman"/>
              </a:rPr>
              <a:t>Продолжительность:</a:t>
            </a:r>
            <a:r>
              <a:rPr lang="ru" sz="2400" dirty="0">
                <a:latin typeface="Century Gothic"/>
                <a:ea typeface="Times New Roman"/>
              </a:rPr>
              <a:t> 48 месяцев, начиная с 15 марта 2022 года</a:t>
            </a:r>
            <a:endParaRPr lang="en-GB" sz="2400" b="1" dirty="0">
              <a:latin typeface="+mj-lt"/>
              <a:ea typeface="Times New Roman" panose="02020603050405020304" pitchFamily="18" charset="0"/>
            </a:endParaRPr>
          </a:p>
          <a:p>
            <a:pPr marL="342900" indent="-342900" algn="just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" sz="2400" b="1" dirty="0">
                <a:latin typeface="Century Gothic"/>
              </a:rPr>
              <a:t>Реализуется</a:t>
            </a:r>
            <a:r>
              <a:rPr lang="ru" sz="2400" dirty="0">
                <a:latin typeface="Century Gothic"/>
              </a:rPr>
              <a:t>:</a:t>
            </a:r>
          </a:p>
          <a:p>
            <a:pPr marL="1314900" lvl="2" indent="-342900" algn="just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latin typeface="+mj-lt"/>
              </a:rPr>
              <a:t>STANTEC </a:t>
            </a:r>
            <a:r>
              <a:rPr lang="en-GB" sz="2400" dirty="0" err="1">
                <a:latin typeface="+mj-lt"/>
              </a:rPr>
              <a:t>sa</a:t>
            </a:r>
            <a:r>
              <a:rPr lang="en-GB" sz="2400" dirty="0">
                <a:latin typeface="+mj-lt"/>
              </a:rPr>
              <a:t>/</a:t>
            </a:r>
            <a:r>
              <a:rPr lang="en-GB" sz="2400" dirty="0" err="1">
                <a:latin typeface="+mj-lt"/>
              </a:rPr>
              <a:t>nv</a:t>
            </a:r>
            <a:r>
              <a:rPr lang="en-GB" sz="2400" dirty="0">
                <a:latin typeface="+mj-lt"/>
              </a:rPr>
              <a:t> </a:t>
            </a:r>
            <a:r>
              <a:rPr lang="ru" sz="2400" dirty="0">
                <a:latin typeface="Century Gothic"/>
              </a:rPr>
              <a:t>в консорциуме с </a:t>
            </a:r>
            <a:endParaRPr lang="en-GB" sz="2400" dirty="0">
              <a:latin typeface="+mj-lt"/>
            </a:endParaRPr>
          </a:p>
          <a:p>
            <a:pPr marL="1314900" lvl="2" indent="-342900" algn="just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latin typeface="+mj-lt"/>
              </a:rPr>
              <a:t>Intec-GOPA (</a:t>
            </a:r>
            <a:r>
              <a:rPr lang="ru" sz="2400" dirty="0">
                <a:latin typeface="Century Gothic"/>
              </a:rPr>
              <a:t>Международные консультанты по энергетике</a:t>
            </a:r>
            <a:r>
              <a:rPr lang="en-GB" sz="2400" dirty="0">
                <a:latin typeface="+mj-lt"/>
              </a:rPr>
              <a:t>)</a:t>
            </a:r>
          </a:p>
          <a:p>
            <a:pPr marL="1314900" lvl="2" indent="-342900" algn="just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" sz="2400" dirty="0">
                <a:latin typeface="Century Gothic"/>
              </a:rPr>
              <a:t>Агентство по техническому сотрудничеству и развитию (</a:t>
            </a:r>
            <a:r>
              <a:rPr lang="en-GB" sz="2400" dirty="0">
                <a:latin typeface="+mj-lt"/>
              </a:rPr>
              <a:t>ACTED</a:t>
            </a:r>
            <a:r>
              <a:rPr lang="ru-RU" sz="2400" dirty="0">
                <a:latin typeface="+mj-lt"/>
              </a:rPr>
              <a:t>)</a:t>
            </a:r>
            <a:endParaRPr lang="en-GB" sz="2400" dirty="0">
              <a:latin typeface="+mj-lt"/>
            </a:endParaRPr>
          </a:p>
          <a:p>
            <a:pPr marL="1314900" lvl="2" indent="-342900" algn="just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" sz="2200" b="0" i="0" u="none" strike="noStrike" dirty="0">
                <a:latin typeface="Century Gothic"/>
              </a:rPr>
              <a:t>Флорентийская школа регулирования (FSR) - Энергетика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6617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Bullseye with solid fill">
            <a:extLst>
              <a:ext uri="{FF2B5EF4-FFF2-40B4-BE49-F238E27FC236}">
                <a16:creationId xmlns:a16="http://schemas.microsoft.com/office/drawing/2014/main" id="{543069B9-1EEE-8BE1-1C05-32410B75E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1464" y="2420888"/>
            <a:ext cx="2016224" cy="20162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C0A35B-8045-E177-8D95-A1CEDBAED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" sz="2800" b="1" i="0" u="none" strike="noStrike" dirty="0">
                <a:latin typeface="Arial"/>
              </a:rPr>
              <a:t>Цель проекта</a:t>
            </a:r>
            <a:r>
              <a:rPr lang="fr-BE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CD654-FEDE-4C90-9D35-B0CF08300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7768" y="2492896"/>
            <a:ext cx="7574632" cy="2088231"/>
          </a:xfrm>
        </p:spPr>
        <p:txBody>
          <a:bodyPr/>
          <a:lstStyle/>
          <a:p>
            <a:pPr marL="0" indent="0" rtl="0">
              <a:buNone/>
            </a:pPr>
            <a:r>
              <a:rPr lang="ru" sz="2800" b="1" i="0" u="none" strike="noStrike" dirty="0">
                <a:latin typeface="Century Gothic"/>
                <a:ea typeface="Calibri"/>
                <a:cs typeface="Times New Roman"/>
              </a:rPr>
              <a:t>Общая цель: </a:t>
            </a:r>
          </a:p>
          <a:p>
            <a:r>
              <a:rPr lang="kk-KZ" sz="2800" dirty="0">
                <a:latin typeface="+mn-lt"/>
                <a:cs typeface="Times New Roman" panose="02020603050405020304" pitchFamily="18" charset="0"/>
              </a:rPr>
              <a:t>Способствовать </a:t>
            </a:r>
            <a:r>
              <a:rPr lang="ru" sz="2800" b="0" i="0" u="none" strike="noStrike" dirty="0">
                <a:latin typeface="Century Gothic"/>
                <a:ea typeface="Calibri"/>
                <a:cs typeface="Times New Roman"/>
              </a:rPr>
              <a:t>формированию более устойчивого </a:t>
            </a:r>
            <a:r>
              <a:rPr lang="kk-KZ" sz="2800" dirty="0">
                <a:latin typeface="+mn-lt"/>
                <a:cs typeface="Times New Roman" panose="02020603050405020304" pitchFamily="18" charset="0"/>
              </a:rPr>
              <a:t>энергетического баланса в Центральн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o</a:t>
            </a:r>
            <a:r>
              <a:rPr lang="kk-KZ" sz="2800" dirty="0">
                <a:latin typeface="+mn-lt"/>
                <a:cs typeface="Times New Roman" panose="02020603050405020304" pitchFamily="18" charset="0"/>
              </a:rPr>
              <a:t>азиатском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kk-KZ" sz="2800" dirty="0">
                <a:latin typeface="+mn-lt"/>
                <a:cs typeface="Times New Roman" panose="02020603050405020304" pitchFamily="18" charset="0"/>
              </a:rPr>
              <a:t>регионе в соответствии с передовой практикой ЕС</a:t>
            </a:r>
            <a:endParaRPr lang="ru" sz="2800" b="0" i="0" u="none" strike="noStrike" dirty="0">
              <a:latin typeface="Century Gothic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0681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03F7DE-72E0-51D2-78E3-BEA089CC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-27384"/>
            <a:ext cx="10972800" cy="1095376"/>
          </a:xfrm>
        </p:spPr>
        <p:txBody>
          <a:bodyPr>
            <a:normAutofit/>
          </a:bodyPr>
          <a:lstStyle/>
          <a:p>
            <a:pPr marL="228600">
              <a:lnSpc>
                <a:spcPct val="115000"/>
              </a:lnSpc>
            </a:pPr>
            <a:r>
              <a:rPr lang="ru-RU" b="1" dirty="0">
                <a:ea typeface="Times New Roman" panose="02020603050405020304" pitchFamily="18" charset="0"/>
              </a:rPr>
              <a:t>Назначенные «государственные партнеры» в странах-бенефициарах</a:t>
            </a:r>
            <a:endParaRPr lang="fr-B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D4539C-3FFC-959A-5B72-60BD31F0F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84" y="1628800"/>
            <a:ext cx="11175032" cy="3949899"/>
          </a:xfrm>
        </p:spPr>
        <p:txBody>
          <a:bodyPr/>
          <a:lstStyle/>
          <a:p>
            <a:pPr marL="342900" lvl="1" indent="-342900" rtl="0">
              <a:lnSpc>
                <a:spcPct val="115000"/>
              </a:lnSpc>
              <a:spcAft>
                <a:spcPts val="1200"/>
              </a:spcAft>
            </a:pPr>
            <a:r>
              <a:rPr lang="ru" sz="2400" b="0" i="0" u="none" strike="noStrike" dirty="0">
                <a:latin typeface="Century Gothic"/>
                <a:ea typeface="Times New Roman"/>
              </a:rPr>
              <a:t>Казахстан 	-	Министерство </a:t>
            </a:r>
            <a:r>
              <a:rPr lang="ru-RU" sz="2400" b="0" i="0" u="none" strike="noStrike" dirty="0">
                <a:latin typeface="Century Gothic"/>
                <a:ea typeface="Times New Roman"/>
              </a:rPr>
              <a:t>Э</a:t>
            </a:r>
            <a:r>
              <a:rPr lang="ru" sz="2400" b="0" i="0" u="none" strike="noStrike" dirty="0">
                <a:latin typeface="Century Gothic"/>
                <a:ea typeface="Times New Roman"/>
              </a:rPr>
              <a:t>нергетики </a:t>
            </a:r>
          </a:p>
          <a:p>
            <a:pPr marL="342900" lvl="1" indent="-342900" rtl="0">
              <a:lnSpc>
                <a:spcPct val="115000"/>
              </a:lnSpc>
              <a:spcAft>
                <a:spcPts val="1200"/>
              </a:spcAft>
            </a:pPr>
            <a:r>
              <a:rPr lang="ru" sz="2400" b="0" i="0" u="none" strike="noStrike" dirty="0">
                <a:latin typeface="Century Gothic"/>
                <a:ea typeface="Times New Roman"/>
              </a:rPr>
              <a:t>Кыргызстан	-	Министерство </a:t>
            </a:r>
            <a:r>
              <a:rPr lang="ru-RU" sz="2400" b="0" i="0" u="none" strike="noStrike" dirty="0">
                <a:latin typeface="Century Gothic"/>
                <a:ea typeface="Times New Roman"/>
              </a:rPr>
              <a:t>Э</a:t>
            </a:r>
            <a:r>
              <a:rPr lang="ru" sz="2400" b="0" i="0" u="none" strike="noStrike" dirty="0">
                <a:latin typeface="Century Gothic"/>
                <a:ea typeface="Times New Roman"/>
              </a:rPr>
              <a:t>нергетики</a:t>
            </a:r>
          </a:p>
          <a:p>
            <a:pPr marL="342900" lvl="1" indent="-342900" rtl="0">
              <a:lnSpc>
                <a:spcPct val="115000"/>
              </a:lnSpc>
              <a:spcAft>
                <a:spcPts val="1200"/>
              </a:spcAft>
            </a:pPr>
            <a:r>
              <a:rPr lang="ru" sz="2400" b="0" i="0" u="none" strike="noStrike" dirty="0">
                <a:latin typeface="Century Gothic"/>
                <a:ea typeface="Times New Roman"/>
              </a:rPr>
              <a:t>Таджикистан	-	Министерство </a:t>
            </a:r>
            <a:r>
              <a:rPr lang="ru-RU" sz="2400" b="0" i="0" u="none" strike="noStrike" dirty="0">
                <a:latin typeface="Century Gothic"/>
                <a:ea typeface="Times New Roman"/>
              </a:rPr>
              <a:t>Э</a:t>
            </a:r>
            <a:r>
              <a:rPr lang="ru" sz="2400" b="0" i="0" u="none" strike="noStrike" dirty="0">
                <a:latin typeface="Century Gothic"/>
                <a:ea typeface="Times New Roman"/>
              </a:rPr>
              <a:t>нергетики и </a:t>
            </a:r>
            <a:r>
              <a:rPr lang="ru-RU" sz="2400" b="0" i="0" u="none" strike="noStrike" dirty="0">
                <a:latin typeface="Century Gothic"/>
                <a:ea typeface="Times New Roman"/>
              </a:rPr>
              <a:t>В</a:t>
            </a:r>
            <a:r>
              <a:rPr lang="ru" sz="2400" b="0" i="0" u="none" strike="noStrike" dirty="0">
                <a:latin typeface="Century Gothic"/>
                <a:ea typeface="Times New Roman"/>
              </a:rPr>
              <a:t>одных </a:t>
            </a:r>
            <a:r>
              <a:rPr lang="ru" sz="2400" dirty="0">
                <a:latin typeface="Century Gothic"/>
                <a:ea typeface="Times New Roman"/>
              </a:rPr>
              <a:t>Р</a:t>
            </a:r>
            <a:r>
              <a:rPr lang="ru" sz="2400" b="0" i="0" u="none" strike="noStrike" dirty="0">
                <a:latin typeface="Century Gothic"/>
                <a:ea typeface="Times New Roman"/>
              </a:rPr>
              <a:t>есурсов</a:t>
            </a:r>
          </a:p>
          <a:p>
            <a:pPr marL="342900" lvl="1" indent="-342900" rtl="0">
              <a:lnSpc>
                <a:spcPct val="115000"/>
              </a:lnSpc>
              <a:spcAft>
                <a:spcPts val="1200"/>
              </a:spcAft>
            </a:pPr>
            <a:r>
              <a:rPr lang="ru" sz="2400" b="1" i="0" u="none" strike="noStrike" dirty="0">
                <a:latin typeface="Century Gothic"/>
                <a:ea typeface="Times New Roman"/>
              </a:rPr>
              <a:t>Туркменистан	-	Министерство </a:t>
            </a:r>
            <a:r>
              <a:rPr lang="ru-RU" sz="2400" b="1" i="0" u="none" strike="noStrike" dirty="0">
                <a:latin typeface="Century Gothic"/>
                <a:ea typeface="Times New Roman"/>
              </a:rPr>
              <a:t>Э</a:t>
            </a:r>
            <a:r>
              <a:rPr lang="ru" sz="2400" b="1" i="0" u="none" strike="noStrike" dirty="0">
                <a:latin typeface="Century Gothic"/>
                <a:ea typeface="Times New Roman"/>
              </a:rPr>
              <a:t>нергетики</a:t>
            </a:r>
          </a:p>
          <a:p>
            <a:pPr marL="342900" lvl="1" indent="-342900" rtl="0">
              <a:lnSpc>
                <a:spcPct val="115000"/>
              </a:lnSpc>
              <a:spcAft>
                <a:spcPts val="1200"/>
              </a:spcAft>
            </a:pPr>
            <a:r>
              <a:rPr lang="ru" sz="2400" b="0" i="0" u="none" strike="noStrike" dirty="0">
                <a:latin typeface="Century Gothic"/>
                <a:ea typeface="Times New Roman"/>
              </a:rPr>
              <a:t>Узбекистан	-	Агентство </a:t>
            </a:r>
            <a:r>
              <a:rPr lang="ru-RU" sz="2400" b="0" i="0" u="none" strike="noStrike" dirty="0">
                <a:latin typeface="Century Gothic"/>
                <a:ea typeface="Times New Roman"/>
              </a:rPr>
              <a:t>С</a:t>
            </a:r>
            <a:r>
              <a:rPr lang="ru" sz="2400" b="0" i="0" u="none" strike="noStrike" dirty="0">
                <a:latin typeface="Century Gothic"/>
                <a:ea typeface="Times New Roman"/>
              </a:rPr>
              <a:t>тратегических </a:t>
            </a:r>
            <a:r>
              <a:rPr lang="ru" sz="2400" dirty="0">
                <a:latin typeface="Century Gothic"/>
                <a:ea typeface="Times New Roman"/>
              </a:rPr>
              <a:t>Р</a:t>
            </a:r>
            <a:r>
              <a:rPr lang="ru" sz="2400" b="0" i="0" u="none" strike="noStrike" dirty="0">
                <a:latin typeface="Century Gothic"/>
                <a:ea typeface="Times New Roman"/>
              </a:rPr>
              <a:t>еформ 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9336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12FF-D8AA-D22B-FB57-227895B19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Примеры лучших практик ЕС, продвигаемых SECCA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95910-031D-A791-87DF-8A380B31C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Комплексное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планирование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в </a:t>
            </a:r>
            <a:r>
              <a:rPr lang="en-US" sz="24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области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энергетики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и </a:t>
            </a:r>
            <a:r>
              <a:rPr lang="en-US" sz="24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климата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Контроль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качества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энергоаудитов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(ЭА) </a:t>
            </a:r>
            <a:r>
              <a:rPr lang="ru-RU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и энергетических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сертификатов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(EPC) </a:t>
            </a:r>
            <a:r>
              <a:rPr lang="en-US" sz="24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зданий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Развитие солнечных установок на крышах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Горизонт Европа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Дни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устойчивой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энергии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(SEDs)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Sustainable Energy Days  (SEDs)</a:t>
            </a:r>
          </a:p>
        </p:txBody>
      </p:sp>
    </p:spTree>
    <p:extLst>
      <p:ext uri="{BB962C8B-B14F-4D97-AF65-F5344CB8AC3E}">
        <p14:creationId xmlns:p14="http://schemas.microsoft.com/office/powerpoint/2010/main" val="4065096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34676A2-6409-8A25-0C8D-23F122269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64" y="4509120"/>
            <a:ext cx="11449272" cy="1106374"/>
          </a:xfrm>
        </p:spPr>
        <p:txBody>
          <a:bodyPr/>
          <a:lstStyle/>
          <a:p>
            <a:r>
              <a:rPr lang="ru-RU" sz="3600" dirty="0">
                <a:latin typeface="+mj-lt"/>
              </a:rPr>
              <a:t>Региональная деятельность </a:t>
            </a:r>
            <a:r>
              <a:rPr lang="en-US" sz="3600" dirty="0">
                <a:latin typeface="+mj-lt"/>
              </a:rPr>
              <a:t>SECCA</a:t>
            </a:r>
            <a:br>
              <a:rPr lang="ru-RU" sz="3600" dirty="0">
                <a:highlight>
                  <a:srgbClr val="FFFF00"/>
                </a:highlight>
                <a:latin typeface="Century Gothic" panose="020B0502020202020204" pitchFamily="34" charset="0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13338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antec">
      <a:dk1>
        <a:sysClr val="windowText" lastClr="000000"/>
      </a:dk1>
      <a:lt1>
        <a:sysClr val="window" lastClr="FFFFFF"/>
      </a:lt1>
      <a:dk2>
        <a:srgbClr val="FF9B26"/>
      </a:dk2>
      <a:lt2>
        <a:srgbClr val="8B8376"/>
      </a:lt2>
      <a:accent1>
        <a:srgbClr val="FF9B26"/>
      </a:accent1>
      <a:accent2>
        <a:srgbClr val="D71923"/>
      </a:accent2>
      <a:accent3>
        <a:srgbClr val="FFC90E"/>
      </a:accent3>
      <a:accent4>
        <a:srgbClr val="00A8FF"/>
      </a:accent4>
      <a:accent5>
        <a:srgbClr val="75C000"/>
      </a:accent5>
      <a:accent6>
        <a:srgbClr val="8B8376"/>
      </a:accent6>
      <a:hlink>
        <a:srgbClr val="0000FF"/>
      </a:hlink>
      <a:folHlink>
        <a:srgbClr val="800080"/>
      </a:folHlink>
    </a:clrScheme>
    <a:fontScheme name="Stante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5328</TotalTime>
  <Words>2358</Words>
  <Application>Microsoft Macintosh PowerPoint</Application>
  <PresentationFormat>Widescreen</PresentationFormat>
  <Paragraphs>285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Arial</vt:lpstr>
      <vt:lpstr>Calibri</vt:lpstr>
      <vt:lpstr>Century Gothic</vt:lpstr>
      <vt:lpstr>Courier New</vt:lpstr>
      <vt:lpstr>Symbol</vt:lpstr>
      <vt:lpstr>Wingdings</vt:lpstr>
      <vt:lpstr>Office Theme</vt:lpstr>
      <vt:lpstr>PowerPoint Presentation</vt:lpstr>
      <vt:lpstr>Содержание</vt:lpstr>
      <vt:lpstr>Краткая информация о проекте SECCA </vt:lpstr>
      <vt:lpstr>Общая информация о проекте SECCA</vt:lpstr>
      <vt:lpstr>Общая информация о проекте SECCA</vt:lpstr>
      <vt:lpstr>Цель проекта </vt:lpstr>
      <vt:lpstr>Назначенные «государственные партнеры» в странах-бенефициарах</vt:lpstr>
      <vt:lpstr>Примеры лучших практик ЕС, продвигаемых SECCA</vt:lpstr>
      <vt:lpstr>Региональная деятельность SECCA </vt:lpstr>
      <vt:lpstr>Региональная деятельность SECCA</vt:lpstr>
      <vt:lpstr>Региональная деятельность SECCA (2)</vt:lpstr>
      <vt:lpstr>Деятельность SECCA в Туркменистане - реализованная и планируемая </vt:lpstr>
      <vt:lpstr>Реализованная деятельность в Туркменистане</vt:lpstr>
      <vt:lpstr>Дни устойчивой энергии ЕС-Туркменистан 2023</vt:lpstr>
      <vt:lpstr>Дни устойчивой энергии ЕС-Туркменистан 2023</vt:lpstr>
      <vt:lpstr>Реализованная деятельность в Туркменистане</vt:lpstr>
      <vt:lpstr>Дни устойчивой энергии ЕС-Туркменистан 2024</vt:lpstr>
      <vt:lpstr>Дни устойчивой энергии ЕС-Туркменистан 2024</vt:lpstr>
      <vt:lpstr>Совместная конференция Представительства ЕС в Туркменистане и Министерства иностранных дел Туркменистана </vt:lpstr>
      <vt:lpstr>Запланированные мероприятия в Туркменистане на 2024 год</vt:lpstr>
      <vt:lpstr>Развитие возобновляемой энергетики в ЕС </vt:lpstr>
      <vt:lpstr>Хронология развития возобновляемой энергетики в ЕС </vt:lpstr>
      <vt:lpstr> Хронология развития возобновляемой энергетики в ЕС (2)  </vt:lpstr>
      <vt:lpstr>Возобновляемая энергетика в ЕС</vt:lpstr>
      <vt:lpstr>Возобновляемая энергетика в ЕС (2)</vt:lpstr>
      <vt:lpstr>Возобновляемая энергетика в ЕС (3)</vt:lpstr>
      <vt:lpstr>Возобновляемая энергетика в ЕС (4)</vt:lpstr>
      <vt:lpstr>Возобновляемая энергетика в ЕС (5) Производство электроэнергии по источникам, 2021 г. (%) </vt:lpstr>
      <vt:lpstr>Опыт ЕС по внедрению энергоэффективных решений и технологий в секторе зданий</vt:lpstr>
      <vt:lpstr>Принцип «Энергоэффективность прежде всего» (EE1st) (1) </vt:lpstr>
      <vt:lpstr>Принцип «Энергоэффективность прежде всего» (EE1st) (2)  </vt:lpstr>
      <vt:lpstr>Роль фонда зданий</vt:lpstr>
      <vt:lpstr>Фонд зданий</vt:lpstr>
      <vt:lpstr>Эволюция внедрения энергоэффективных решений/технологий</vt:lpstr>
      <vt:lpstr>Пересмотренная Директива по энергоэффективности зданий вносит новые изменения</vt:lpstr>
      <vt:lpstr>Здания с нулевым уровнем выбросов — новая цель на пути декарбонизации сектора зданий</vt:lpstr>
      <vt:lpstr>Проблемы на практическом уровне </vt:lpstr>
      <vt:lpstr>   Дополнительная информация на сайте SECCA   </vt:lpstr>
      <vt:lpstr>Дополнительная информация на сайте SECCA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Spiegeleer, Sofie</dc:creator>
  <cp:lastModifiedBy>Nurgul</cp:lastModifiedBy>
  <cp:revision>136</cp:revision>
  <dcterms:created xsi:type="dcterms:W3CDTF">2022-09-30T11:16:00Z</dcterms:created>
  <dcterms:modified xsi:type="dcterms:W3CDTF">2024-07-08T10:23:48Z</dcterms:modified>
</cp:coreProperties>
</file>